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579" r:id="rId2"/>
    <p:sldId id="607" r:id="rId3"/>
    <p:sldId id="584" r:id="rId4"/>
    <p:sldId id="583" r:id="rId5"/>
    <p:sldId id="599" r:id="rId6"/>
    <p:sldId id="600" r:id="rId7"/>
    <p:sldId id="611" r:id="rId8"/>
    <p:sldId id="612" r:id="rId9"/>
    <p:sldId id="613" r:id="rId10"/>
    <p:sldId id="614" r:id="rId11"/>
    <p:sldId id="602" r:id="rId12"/>
  </p:sldIdLst>
  <p:sldSz cx="9144000" cy="6858000" type="screen4x3"/>
  <p:notesSz cx="6808788" cy="994092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EPO" initials="CG" lastIdx="11" clrIdx="0"/>
  <p:cmAuthor id="1" name="AREPO" initials="A" lastIdx="4" clrIdx="1"/>
  <p:cmAuthor id="2" name="Arepo"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001"/>
    <a:srgbClr val="4AB5BF"/>
    <a:srgbClr val="001882"/>
    <a:srgbClr val="99A6E4"/>
    <a:srgbClr val="CF5501"/>
    <a:srgbClr val="E88F5A"/>
    <a:srgbClr val="00958F"/>
    <a:srgbClr val="544401"/>
    <a:srgbClr val="D7BA63"/>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5211" autoAdjust="0"/>
  </p:normalViewPr>
  <p:slideViewPr>
    <p:cSldViewPr snapToGrid="0" snapToObjects="1">
      <p:cViewPr varScale="1">
        <p:scale>
          <a:sx n="100" d="100"/>
          <a:sy n="100" d="100"/>
        </p:scale>
        <p:origin x="760" y="160"/>
      </p:cViewPr>
      <p:guideLst>
        <p:guide orient="horz" pos="2160"/>
        <p:guide pos="2880"/>
      </p:guideLst>
    </p:cSldViewPr>
  </p:slideViewPr>
  <p:outlineViewPr>
    <p:cViewPr>
      <p:scale>
        <a:sx n="33" d="100"/>
        <a:sy n="33" d="100"/>
      </p:scale>
      <p:origin x="0" y="444"/>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8E32B-F2B9-460C-AD60-9A737936320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fr-BE"/>
        </a:p>
      </dgm:t>
    </dgm:pt>
    <dgm:pt modelId="{F6771288-9DD8-4096-9C20-F9F374232BCE}">
      <dgm:prSet custT="1"/>
      <dgm:spPr/>
      <dgm:t>
        <a:bodyPr/>
        <a:lstStyle/>
        <a:p>
          <a:pPr marL="0" lvl="0" algn="ctr" defTabSz="1422400" rtl="0">
            <a:lnSpc>
              <a:spcPct val="90000"/>
            </a:lnSpc>
            <a:spcBef>
              <a:spcPts val="600"/>
            </a:spcBef>
            <a:spcAft>
              <a:spcPts val="600"/>
            </a:spcAft>
            <a:buNone/>
          </a:pPr>
          <a:r>
            <a:rPr lang="en-GB" sz="3200" b="0" kern="1200" cap="small" baseline="0" dirty="0"/>
            <a:t>Update on EU projects</a:t>
          </a:r>
        </a:p>
        <a:p>
          <a:pPr marL="0" lvl="0" algn="ctr" defTabSz="1422400" rtl="0">
            <a:lnSpc>
              <a:spcPct val="90000"/>
            </a:lnSpc>
            <a:spcBef>
              <a:spcPts val="600"/>
            </a:spcBef>
            <a:spcAft>
              <a:spcPts val="600"/>
            </a:spcAft>
            <a:buNone/>
          </a:pPr>
          <a:r>
            <a:rPr lang="en-GB" sz="1800" b="1" i="1" kern="1200" dirty="0">
              <a:solidFill>
                <a:prstClr val="black">
                  <a:hueOff val="0"/>
                  <a:satOff val="0"/>
                  <a:lumOff val="0"/>
                  <a:alphaOff val="0"/>
                </a:prstClr>
              </a:solidFill>
              <a:latin typeface="Calibri"/>
              <a:ea typeface="+mn-ea"/>
              <a:cs typeface="+mn-cs"/>
            </a:rPr>
            <a:t>Anne CLERMONTELLE,</a:t>
          </a:r>
        </a:p>
        <a:p>
          <a:pPr marL="0" lvl="0" algn="ctr" defTabSz="1422400" rtl="0">
            <a:lnSpc>
              <a:spcPct val="90000"/>
            </a:lnSpc>
            <a:spcBef>
              <a:spcPts val="600"/>
            </a:spcBef>
            <a:spcAft>
              <a:spcPts val="600"/>
            </a:spcAft>
            <a:buNone/>
          </a:pPr>
          <a:r>
            <a:rPr lang="en-GB" sz="1800" b="0" i="1" kern="1200" dirty="0">
              <a:solidFill>
                <a:prstClr val="black">
                  <a:hueOff val="0"/>
                  <a:satOff val="0"/>
                  <a:lumOff val="0"/>
                  <a:alphaOff val="0"/>
                </a:prstClr>
              </a:solidFill>
              <a:latin typeface="Calibri"/>
              <a:ea typeface="+mn-ea"/>
              <a:cs typeface="+mn-cs"/>
            </a:rPr>
            <a:t>External consultant for AREPO in charge of EU projects</a:t>
          </a:r>
        </a:p>
      </dgm:t>
    </dgm:pt>
    <dgm:pt modelId="{D993AD54-A844-4950-812D-123A913FFC94}" type="parTrans" cxnId="{872923D8-978D-4336-B6D1-EA448AE8901C}">
      <dgm:prSet/>
      <dgm:spPr/>
      <dgm:t>
        <a:bodyPr/>
        <a:lstStyle/>
        <a:p>
          <a:endParaRPr lang="fr-BE"/>
        </a:p>
      </dgm:t>
    </dgm:pt>
    <dgm:pt modelId="{7FB6401F-F321-4ECE-9DFB-530558F4AFBE}" type="sibTrans" cxnId="{872923D8-978D-4336-B6D1-EA448AE8901C}">
      <dgm:prSet/>
      <dgm:spPr/>
      <dgm:t>
        <a:bodyPr/>
        <a:lstStyle/>
        <a:p>
          <a:endParaRPr lang="fr-BE"/>
        </a:p>
      </dgm:t>
    </dgm:pt>
    <dgm:pt modelId="{AD28BD0C-EB1F-4970-B77D-EC7CD1C0C7D8}" type="pres">
      <dgm:prSet presAssocID="{4C78E32B-F2B9-460C-AD60-9A737936320D}" presName="linear" presStyleCnt="0">
        <dgm:presLayoutVars>
          <dgm:animLvl val="lvl"/>
          <dgm:resizeHandles val="exact"/>
        </dgm:presLayoutVars>
      </dgm:prSet>
      <dgm:spPr/>
    </dgm:pt>
    <dgm:pt modelId="{07A38FC6-9D3D-4DA4-A615-A33FDCE8DB86}" type="pres">
      <dgm:prSet presAssocID="{F6771288-9DD8-4096-9C20-F9F374232BCE}" presName="parentText" presStyleLbl="node1" presStyleIdx="0" presStyleCnt="1" custLinFactNeighborX="5068" custLinFactNeighborY="-368">
        <dgm:presLayoutVars>
          <dgm:chMax val="0"/>
          <dgm:bulletEnabled val="1"/>
        </dgm:presLayoutVars>
      </dgm:prSet>
      <dgm:spPr/>
    </dgm:pt>
  </dgm:ptLst>
  <dgm:cxnLst>
    <dgm:cxn modelId="{DE65EE11-D83F-4E0C-9D5B-04BF4B69B49C}" type="presOf" srcId="{4C78E32B-F2B9-460C-AD60-9A737936320D}" destId="{AD28BD0C-EB1F-4970-B77D-EC7CD1C0C7D8}" srcOrd="0" destOrd="0" presId="urn:microsoft.com/office/officeart/2005/8/layout/vList2"/>
    <dgm:cxn modelId="{E27ABBA7-E2A1-416E-9858-E230463E6BB7}" type="presOf" srcId="{F6771288-9DD8-4096-9C20-F9F374232BCE}" destId="{07A38FC6-9D3D-4DA4-A615-A33FDCE8DB86}" srcOrd="0" destOrd="0" presId="urn:microsoft.com/office/officeart/2005/8/layout/vList2"/>
    <dgm:cxn modelId="{872923D8-978D-4336-B6D1-EA448AE8901C}" srcId="{4C78E32B-F2B9-460C-AD60-9A737936320D}" destId="{F6771288-9DD8-4096-9C20-F9F374232BCE}" srcOrd="0" destOrd="0" parTransId="{D993AD54-A844-4950-812D-123A913FFC94}" sibTransId="{7FB6401F-F321-4ECE-9DFB-530558F4AFBE}"/>
    <dgm:cxn modelId="{F419E9A4-E14B-4590-9190-0ABF6048F525}" type="presParOf" srcId="{AD28BD0C-EB1F-4970-B77D-EC7CD1C0C7D8}" destId="{07A38FC6-9D3D-4DA4-A615-A33FDCE8DB8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78E32B-F2B9-460C-AD60-9A737936320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fr-BE"/>
        </a:p>
      </dgm:t>
    </dgm:pt>
    <dgm:pt modelId="{F6771288-9DD8-4096-9C20-F9F374232BCE}">
      <dgm:prSet custT="1"/>
      <dgm:spPr/>
      <dgm:t>
        <a:bodyPr/>
        <a:lstStyle/>
        <a:p>
          <a:pPr marL="0" lvl="0" algn="ctr" defTabSz="1422400" rtl="0">
            <a:lnSpc>
              <a:spcPct val="90000"/>
            </a:lnSpc>
            <a:spcBef>
              <a:spcPts val="600"/>
            </a:spcBef>
            <a:spcAft>
              <a:spcPts val="600"/>
            </a:spcAft>
            <a:buNone/>
          </a:pPr>
          <a:r>
            <a:rPr lang="en-GB" sz="3200" b="0" kern="1200" cap="small" baseline="0" dirty="0"/>
            <a:t>Ongoing EU projects</a:t>
          </a:r>
        </a:p>
      </dgm:t>
    </dgm:pt>
    <dgm:pt modelId="{D993AD54-A844-4950-812D-123A913FFC94}" type="parTrans" cxnId="{872923D8-978D-4336-B6D1-EA448AE8901C}">
      <dgm:prSet/>
      <dgm:spPr/>
      <dgm:t>
        <a:bodyPr/>
        <a:lstStyle/>
        <a:p>
          <a:endParaRPr lang="fr-BE"/>
        </a:p>
      </dgm:t>
    </dgm:pt>
    <dgm:pt modelId="{7FB6401F-F321-4ECE-9DFB-530558F4AFBE}" type="sibTrans" cxnId="{872923D8-978D-4336-B6D1-EA448AE8901C}">
      <dgm:prSet/>
      <dgm:spPr/>
      <dgm:t>
        <a:bodyPr/>
        <a:lstStyle/>
        <a:p>
          <a:endParaRPr lang="fr-BE"/>
        </a:p>
      </dgm:t>
    </dgm:pt>
    <dgm:pt modelId="{AD28BD0C-EB1F-4970-B77D-EC7CD1C0C7D8}" type="pres">
      <dgm:prSet presAssocID="{4C78E32B-F2B9-460C-AD60-9A737936320D}" presName="linear" presStyleCnt="0">
        <dgm:presLayoutVars>
          <dgm:animLvl val="lvl"/>
          <dgm:resizeHandles val="exact"/>
        </dgm:presLayoutVars>
      </dgm:prSet>
      <dgm:spPr/>
    </dgm:pt>
    <dgm:pt modelId="{07A38FC6-9D3D-4DA4-A615-A33FDCE8DB86}" type="pres">
      <dgm:prSet presAssocID="{F6771288-9DD8-4096-9C20-F9F374232BCE}" presName="parentText" presStyleLbl="node1" presStyleIdx="0" presStyleCnt="1" custLinFactNeighborX="5068" custLinFactNeighborY="-368">
        <dgm:presLayoutVars>
          <dgm:chMax val="0"/>
          <dgm:bulletEnabled val="1"/>
        </dgm:presLayoutVars>
      </dgm:prSet>
      <dgm:spPr/>
    </dgm:pt>
  </dgm:ptLst>
  <dgm:cxnLst>
    <dgm:cxn modelId="{DE65EE11-D83F-4E0C-9D5B-04BF4B69B49C}" type="presOf" srcId="{4C78E32B-F2B9-460C-AD60-9A737936320D}" destId="{AD28BD0C-EB1F-4970-B77D-EC7CD1C0C7D8}" srcOrd="0" destOrd="0" presId="urn:microsoft.com/office/officeart/2005/8/layout/vList2"/>
    <dgm:cxn modelId="{E27ABBA7-E2A1-416E-9858-E230463E6BB7}" type="presOf" srcId="{F6771288-9DD8-4096-9C20-F9F374232BCE}" destId="{07A38FC6-9D3D-4DA4-A615-A33FDCE8DB86}" srcOrd="0" destOrd="0" presId="urn:microsoft.com/office/officeart/2005/8/layout/vList2"/>
    <dgm:cxn modelId="{872923D8-978D-4336-B6D1-EA448AE8901C}" srcId="{4C78E32B-F2B9-460C-AD60-9A737936320D}" destId="{F6771288-9DD8-4096-9C20-F9F374232BCE}" srcOrd="0" destOrd="0" parTransId="{D993AD54-A844-4950-812D-123A913FFC94}" sibTransId="{7FB6401F-F321-4ECE-9DFB-530558F4AFBE}"/>
    <dgm:cxn modelId="{F419E9A4-E14B-4590-9190-0ABF6048F525}" type="presParOf" srcId="{AD28BD0C-EB1F-4970-B77D-EC7CD1C0C7D8}" destId="{07A38FC6-9D3D-4DA4-A615-A33FDCE8DB8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38FC6-9D3D-4DA4-A615-A33FDCE8DB86}">
      <dsp:nvSpPr>
        <dsp:cNvPr id="0" name=""/>
        <dsp:cNvSpPr/>
      </dsp:nvSpPr>
      <dsp:spPr>
        <a:xfrm>
          <a:off x="0" y="56452"/>
          <a:ext cx="8081010" cy="15210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ts val="600"/>
            </a:spcAft>
            <a:buNone/>
          </a:pPr>
          <a:r>
            <a:rPr lang="en-GB" sz="3200" b="0" kern="1200" cap="small" baseline="0" dirty="0"/>
            <a:t>Update on EU projects</a:t>
          </a:r>
        </a:p>
        <a:p>
          <a:pPr marL="0" lvl="0" indent="0" algn="ctr" defTabSz="1422400" rtl="0">
            <a:lnSpc>
              <a:spcPct val="90000"/>
            </a:lnSpc>
            <a:spcBef>
              <a:spcPct val="0"/>
            </a:spcBef>
            <a:spcAft>
              <a:spcPts val="600"/>
            </a:spcAft>
            <a:buNone/>
          </a:pPr>
          <a:r>
            <a:rPr lang="en-GB" sz="1800" b="1" i="1" kern="1200" dirty="0">
              <a:solidFill>
                <a:prstClr val="black">
                  <a:hueOff val="0"/>
                  <a:satOff val="0"/>
                  <a:lumOff val="0"/>
                  <a:alphaOff val="0"/>
                </a:prstClr>
              </a:solidFill>
              <a:latin typeface="Calibri"/>
              <a:ea typeface="+mn-ea"/>
              <a:cs typeface="+mn-cs"/>
            </a:rPr>
            <a:t>Anne CLERMONTELLE,</a:t>
          </a:r>
        </a:p>
        <a:p>
          <a:pPr marL="0" lvl="0" indent="0" algn="ctr" defTabSz="1422400" rtl="0">
            <a:lnSpc>
              <a:spcPct val="90000"/>
            </a:lnSpc>
            <a:spcBef>
              <a:spcPct val="0"/>
            </a:spcBef>
            <a:spcAft>
              <a:spcPts val="600"/>
            </a:spcAft>
            <a:buNone/>
          </a:pPr>
          <a:r>
            <a:rPr lang="en-GB" sz="1800" b="0" i="1" kern="1200" dirty="0">
              <a:solidFill>
                <a:prstClr val="black">
                  <a:hueOff val="0"/>
                  <a:satOff val="0"/>
                  <a:lumOff val="0"/>
                  <a:alphaOff val="0"/>
                </a:prstClr>
              </a:solidFill>
              <a:latin typeface="Calibri"/>
              <a:ea typeface="+mn-ea"/>
              <a:cs typeface="+mn-cs"/>
            </a:rPr>
            <a:t>External consultant for AREPO in charge of EU projects</a:t>
          </a:r>
        </a:p>
      </dsp:txBody>
      <dsp:txXfrm>
        <a:off x="74249" y="130701"/>
        <a:ext cx="7932512" cy="1372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38FC6-9D3D-4DA4-A615-A33FDCE8DB86}">
      <dsp:nvSpPr>
        <dsp:cNvPr id="0" name=""/>
        <dsp:cNvSpPr/>
      </dsp:nvSpPr>
      <dsp:spPr>
        <a:xfrm>
          <a:off x="0" y="209671"/>
          <a:ext cx="8081010" cy="1216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ts val="600"/>
            </a:spcAft>
            <a:buNone/>
          </a:pPr>
          <a:r>
            <a:rPr lang="en-GB" sz="3200" b="0" kern="1200" cap="small" baseline="0" dirty="0"/>
            <a:t>Ongoing EU projects</a:t>
          </a:r>
        </a:p>
      </dsp:txBody>
      <dsp:txXfrm>
        <a:off x="59399" y="269070"/>
        <a:ext cx="7962212"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7"/>
          </a:xfrm>
          <a:prstGeom prst="rect">
            <a:avLst/>
          </a:prstGeom>
        </p:spPr>
        <p:txBody>
          <a:bodyPr vert="horz" lIns="91861" tIns="45930" rIns="91861" bIns="45930" rtlCol="0"/>
          <a:lstStyle>
            <a:lvl1pPr algn="l">
              <a:defRPr sz="1200"/>
            </a:lvl1pPr>
          </a:lstStyle>
          <a:p>
            <a:endParaRPr lang="fr-BE"/>
          </a:p>
        </p:txBody>
      </p:sp>
      <p:sp>
        <p:nvSpPr>
          <p:cNvPr id="3" name="Date Placeholder 2"/>
          <p:cNvSpPr>
            <a:spLocks noGrp="1"/>
          </p:cNvSpPr>
          <p:nvPr>
            <p:ph type="dt" sz="quarter" idx="1"/>
          </p:nvPr>
        </p:nvSpPr>
        <p:spPr>
          <a:xfrm>
            <a:off x="3856738" y="0"/>
            <a:ext cx="2950475" cy="497047"/>
          </a:xfrm>
          <a:prstGeom prst="rect">
            <a:avLst/>
          </a:prstGeom>
        </p:spPr>
        <p:txBody>
          <a:bodyPr vert="horz" lIns="91861" tIns="45930" rIns="91861" bIns="45930" rtlCol="0"/>
          <a:lstStyle>
            <a:lvl1pPr algn="r">
              <a:defRPr sz="1200"/>
            </a:lvl1pPr>
          </a:lstStyle>
          <a:p>
            <a:fld id="{BE5E48B4-58FA-44C6-9EC6-1703943050D1}" type="datetimeFigureOut">
              <a:rPr lang="fr-BE" smtClean="0"/>
              <a:t>1/05/22</a:t>
            </a:fld>
            <a:endParaRPr lang="fr-BE"/>
          </a:p>
        </p:txBody>
      </p:sp>
      <p:sp>
        <p:nvSpPr>
          <p:cNvPr id="4" name="Footer Placeholder 3"/>
          <p:cNvSpPr>
            <a:spLocks noGrp="1"/>
          </p:cNvSpPr>
          <p:nvPr>
            <p:ph type="ftr" sz="quarter" idx="2"/>
          </p:nvPr>
        </p:nvSpPr>
        <p:spPr>
          <a:xfrm>
            <a:off x="0" y="9442154"/>
            <a:ext cx="2950475" cy="497047"/>
          </a:xfrm>
          <a:prstGeom prst="rect">
            <a:avLst/>
          </a:prstGeom>
        </p:spPr>
        <p:txBody>
          <a:bodyPr vert="horz" lIns="91861" tIns="45930" rIns="91861" bIns="45930" rtlCol="0" anchor="b"/>
          <a:lstStyle>
            <a:lvl1pPr algn="l">
              <a:defRPr sz="1200"/>
            </a:lvl1pPr>
          </a:lstStyle>
          <a:p>
            <a:endParaRPr lang="fr-BE"/>
          </a:p>
        </p:txBody>
      </p:sp>
      <p:sp>
        <p:nvSpPr>
          <p:cNvPr id="5" name="Slide Number Placeholder 4"/>
          <p:cNvSpPr>
            <a:spLocks noGrp="1"/>
          </p:cNvSpPr>
          <p:nvPr>
            <p:ph type="sldNum" sz="quarter" idx="3"/>
          </p:nvPr>
        </p:nvSpPr>
        <p:spPr>
          <a:xfrm>
            <a:off x="3856738" y="9442154"/>
            <a:ext cx="2950475" cy="497047"/>
          </a:xfrm>
          <a:prstGeom prst="rect">
            <a:avLst/>
          </a:prstGeom>
        </p:spPr>
        <p:txBody>
          <a:bodyPr vert="horz" lIns="91861" tIns="45930" rIns="91861" bIns="45930" rtlCol="0" anchor="b"/>
          <a:lstStyle>
            <a:lvl1pPr algn="r">
              <a:defRPr sz="1200"/>
            </a:lvl1pPr>
          </a:lstStyle>
          <a:p>
            <a:fld id="{7A4FC8E0-BD30-4B6B-93B7-913E63A47059}" type="slidenum">
              <a:rPr lang="fr-BE" smtClean="0"/>
              <a:t>‹N°›</a:t>
            </a:fld>
            <a:endParaRPr lang="fr-BE"/>
          </a:p>
        </p:txBody>
      </p:sp>
    </p:spTree>
    <p:extLst>
      <p:ext uri="{BB962C8B-B14F-4D97-AF65-F5344CB8AC3E}">
        <p14:creationId xmlns:p14="http://schemas.microsoft.com/office/powerpoint/2010/main" val="2553339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7047"/>
          </a:xfrm>
          <a:prstGeom prst="rect">
            <a:avLst/>
          </a:prstGeom>
        </p:spPr>
        <p:txBody>
          <a:bodyPr vert="horz" lIns="91861" tIns="45930" rIns="91861" bIns="45930" rtlCol="0"/>
          <a:lstStyle>
            <a:lvl1pPr algn="l">
              <a:defRPr sz="1200"/>
            </a:lvl1pPr>
          </a:lstStyle>
          <a:p>
            <a:endParaRPr lang="fr-BE"/>
          </a:p>
        </p:txBody>
      </p:sp>
      <p:sp>
        <p:nvSpPr>
          <p:cNvPr id="3" name="Date Placeholder 2"/>
          <p:cNvSpPr>
            <a:spLocks noGrp="1"/>
          </p:cNvSpPr>
          <p:nvPr>
            <p:ph type="dt" idx="1"/>
          </p:nvPr>
        </p:nvSpPr>
        <p:spPr>
          <a:xfrm>
            <a:off x="3855981" y="0"/>
            <a:ext cx="2951217" cy="497047"/>
          </a:xfrm>
          <a:prstGeom prst="rect">
            <a:avLst/>
          </a:prstGeom>
        </p:spPr>
        <p:txBody>
          <a:bodyPr vert="horz" lIns="91861" tIns="45930" rIns="91861" bIns="45930" rtlCol="0"/>
          <a:lstStyle>
            <a:lvl1pPr algn="r">
              <a:defRPr sz="1200"/>
            </a:lvl1pPr>
          </a:lstStyle>
          <a:p>
            <a:fld id="{0CE74D2D-8FE3-4AD6-852D-77114F6C7D3A}" type="datetimeFigureOut">
              <a:rPr lang="fr-BE" smtClean="0"/>
              <a:t>1/05/22</a:t>
            </a:fld>
            <a:endParaRPr lang="fr-BE"/>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861" tIns="45930" rIns="91861" bIns="45930" rtlCol="0" anchor="ctr"/>
          <a:lstStyle/>
          <a:p>
            <a:endParaRPr lang="fr-BE"/>
          </a:p>
        </p:txBody>
      </p:sp>
      <p:sp>
        <p:nvSpPr>
          <p:cNvPr id="5" name="Notes Placeholder 4"/>
          <p:cNvSpPr>
            <a:spLocks noGrp="1"/>
          </p:cNvSpPr>
          <p:nvPr>
            <p:ph type="body" sz="quarter" idx="3"/>
          </p:nvPr>
        </p:nvSpPr>
        <p:spPr>
          <a:xfrm>
            <a:off x="680562" y="4722739"/>
            <a:ext cx="5447666" cy="4473416"/>
          </a:xfrm>
          <a:prstGeom prst="rect">
            <a:avLst/>
          </a:prstGeom>
        </p:spPr>
        <p:txBody>
          <a:bodyPr vert="horz" lIns="91861" tIns="45930" rIns="91861" bIns="459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42281"/>
            <a:ext cx="2951217" cy="497047"/>
          </a:xfrm>
          <a:prstGeom prst="rect">
            <a:avLst/>
          </a:prstGeom>
        </p:spPr>
        <p:txBody>
          <a:bodyPr vert="horz" lIns="91861" tIns="45930" rIns="91861" bIns="45930" rtlCol="0" anchor="b"/>
          <a:lstStyle>
            <a:lvl1pPr algn="l">
              <a:defRPr sz="1200"/>
            </a:lvl1pPr>
          </a:lstStyle>
          <a:p>
            <a:endParaRPr lang="fr-BE"/>
          </a:p>
        </p:txBody>
      </p:sp>
      <p:sp>
        <p:nvSpPr>
          <p:cNvPr id="7" name="Slide Number Placeholder 6"/>
          <p:cNvSpPr>
            <a:spLocks noGrp="1"/>
          </p:cNvSpPr>
          <p:nvPr>
            <p:ph type="sldNum" sz="quarter" idx="5"/>
          </p:nvPr>
        </p:nvSpPr>
        <p:spPr>
          <a:xfrm>
            <a:off x="3855981" y="9442281"/>
            <a:ext cx="2951217" cy="497047"/>
          </a:xfrm>
          <a:prstGeom prst="rect">
            <a:avLst/>
          </a:prstGeom>
        </p:spPr>
        <p:txBody>
          <a:bodyPr vert="horz" lIns="91861" tIns="45930" rIns="91861" bIns="45930" rtlCol="0" anchor="b"/>
          <a:lstStyle>
            <a:lvl1pPr algn="r">
              <a:defRPr sz="1200"/>
            </a:lvl1pPr>
          </a:lstStyle>
          <a:p>
            <a:fld id="{C306BF7F-0213-41B0-A058-6238098847B5}" type="slidenum">
              <a:rPr lang="fr-BE" smtClean="0"/>
              <a:t>‹N°›</a:t>
            </a:fld>
            <a:endParaRPr lang="fr-BE"/>
          </a:p>
        </p:txBody>
      </p:sp>
    </p:spTree>
    <p:extLst>
      <p:ext uri="{BB962C8B-B14F-4D97-AF65-F5344CB8AC3E}">
        <p14:creationId xmlns:p14="http://schemas.microsoft.com/office/powerpoint/2010/main" val="318645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Espace réservé de la date 3"/>
          <p:cNvSpPr>
            <a:spLocks noGrp="1"/>
          </p:cNvSpPr>
          <p:nvPr>
            <p:ph type="dt" sz="half" idx="10"/>
          </p:nvPr>
        </p:nvSpPr>
        <p:spPr/>
        <p:txBody>
          <a:bodyPr/>
          <a:lstStyle/>
          <a:p>
            <a:fld id="{984C18D1-7690-2040-A8BD-63EA9F429AD7}" type="datetimeFigureOut">
              <a:rPr lang="fr-FR" smtClean="0"/>
              <a:t>01/05/2022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984C18D1-7690-2040-A8BD-63EA9F429AD7}" type="datetimeFigureOut">
              <a:rPr lang="fr-FR" smtClean="0"/>
              <a:t>01/05/2022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984C18D1-7690-2040-A8BD-63EA9F429AD7}" type="datetimeFigureOut">
              <a:rPr lang="fr-FR" smtClean="0"/>
              <a:t>01/05/2022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984C18D1-7690-2040-A8BD-63EA9F429AD7}" type="datetimeFigureOut">
              <a:rPr lang="fr-FR" smtClean="0"/>
              <a:t>01/05/2022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Espace réservé de la date 3"/>
          <p:cNvSpPr>
            <a:spLocks noGrp="1"/>
          </p:cNvSpPr>
          <p:nvPr>
            <p:ph type="dt" sz="half" idx="10"/>
          </p:nvPr>
        </p:nvSpPr>
        <p:spPr/>
        <p:txBody>
          <a:bodyPr/>
          <a:lstStyle/>
          <a:p>
            <a:fld id="{984C18D1-7690-2040-A8BD-63EA9F429AD7}" type="datetimeFigureOut">
              <a:rPr lang="fr-FR" smtClean="0"/>
              <a:t>01/05/2022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4"/>
          <p:cNvSpPr>
            <a:spLocks noGrp="1"/>
          </p:cNvSpPr>
          <p:nvPr>
            <p:ph type="dt" sz="half" idx="10"/>
          </p:nvPr>
        </p:nvSpPr>
        <p:spPr/>
        <p:txBody>
          <a:bodyPr/>
          <a:lstStyle/>
          <a:p>
            <a:fld id="{984C18D1-7690-2040-A8BD-63EA9F429AD7}" type="datetimeFigureOut">
              <a:rPr lang="fr-FR" smtClean="0"/>
              <a:t>01/05/2022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6"/>
          <p:cNvSpPr>
            <a:spLocks noGrp="1"/>
          </p:cNvSpPr>
          <p:nvPr>
            <p:ph type="dt" sz="half" idx="10"/>
          </p:nvPr>
        </p:nvSpPr>
        <p:spPr/>
        <p:txBody>
          <a:bodyPr/>
          <a:lstStyle/>
          <a:p>
            <a:fld id="{984C18D1-7690-2040-A8BD-63EA9F429AD7}" type="datetimeFigureOut">
              <a:rPr lang="fr-FR" smtClean="0"/>
              <a:t>01/05/2022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e la date 2"/>
          <p:cNvSpPr>
            <a:spLocks noGrp="1"/>
          </p:cNvSpPr>
          <p:nvPr>
            <p:ph type="dt" sz="half" idx="10"/>
          </p:nvPr>
        </p:nvSpPr>
        <p:spPr/>
        <p:txBody>
          <a:bodyPr/>
          <a:lstStyle/>
          <a:p>
            <a:fld id="{984C18D1-7690-2040-A8BD-63EA9F429AD7}" type="datetimeFigureOut">
              <a:rPr lang="fr-FR" smtClean="0"/>
              <a:t>01/05/2022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84C18D1-7690-2040-A8BD-63EA9F429AD7}" type="datetimeFigureOut">
              <a:rPr lang="fr-FR" smtClean="0"/>
              <a:t>01/05/2022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4"/>
          <p:cNvSpPr>
            <a:spLocks noGrp="1"/>
          </p:cNvSpPr>
          <p:nvPr>
            <p:ph type="dt" sz="half" idx="10"/>
          </p:nvPr>
        </p:nvSpPr>
        <p:spPr/>
        <p:txBody>
          <a:bodyPr/>
          <a:lstStyle/>
          <a:p>
            <a:fld id="{984C18D1-7690-2040-A8BD-63EA9F429AD7}" type="datetimeFigureOut">
              <a:rPr lang="fr-FR" smtClean="0"/>
              <a:t>01/05/2022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4"/>
          <p:cNvSpPr>
            <a:spLocks noGrp="1"/>
          </p:cNvSpPr>
          <p:nvPr>
            <p:ph type="dt" sz="half" idx="10"/>
          </p:nvPr>
        </p:nvSpPr>
        <p:spPr/>
        <p:txBody>
          <a:bodyPr/>
          <a:lstStyle/>
          <a:p>
            <a:fld id="{984C18D1-7690-2040-A8BD-63EA9F429AD7}" type="datetimeFigureOut">
              <a:rPr lang="fr-FR" smtClean="0"/>
              <a:t>01/05/2022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F26031-05B4-8F47-8EBB-ECAD87225E16}"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C18D1-7690-2040-A8BD-63EA9F429AD7}" type="datetimeFigureOut">
              <a:rPr lang="fr-FR" smtClean="0"/>
              <a:t>01/05/2022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26031-05B4-8F47-8EBB-ECAD87225E16}"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jpeg"/><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jpeg"/><Relationship Id="rId3" Type="http://schemas.openxmlformats.org/officeDocument/2006/relationships/image" Target="../media/image5.png"/><Relationship Id="rId7" Type="http://schemas.openxmlformats.org/officeDocument/2006/relationships/image" Target="../media/image34.jpg"/><Relationship Id="rId12" Type="http://schemas.openxmlformats.org/officeDocument/2006/relationships/image" Target="../media/image39.em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3.tif"/><Relationship Id="rId11" Type="http://schemas.openxmlformats.org/officeDocument/2006/relationships/image" Target="../media/image38.emf"/><Relationship Id="rId5" Type="http://schemas.openxmlformats.org/officeDocument/2006/relationships/image" Target="../media/image32.JP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survey.irradiare.com/index.php/47292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epoDia.jpg"/>
          <p:cNvPicPr>
            <a:picLocks noChangeAspect="1"/>
          </p:cNvPicPr>
          <p:nvPr/>
        </p:nvPicPr>
        <p:blipFill>
          <a:blip r:embed="rId2"/>
          <a:stretch>
            <a:fillRect/>
          </a:stretch>
        </p:blipFill>
        <p:spPr>
          <a:xfrm>
            <a:off x="1523" y="-12576"/>
            <a:ext cx="9160767" cy="6870575"/>
          </a:xfrm>
          <a:prstGeom prst="rect">
            <a:avLst/>
          </a:prstGeom>
        </p:spPr>
      </p:pic>
      <p:graphicFrame>
        <p:nvGraphicFramePr>
          <p:cNvPr id="5" name="Diagram 4"/>
          <p:cNvGraphicFramePr/>
          <p:nvPr>
            <p:extLst>
              <p:ext uri="{D42A27DB-BD31-4B8C-83A1-F6EECF244321}">
                <p14:modId xmlns:p14="http://schemas.microsoft.com/office/powerpoint/2010/main" val="3072433077"/>
              </p:ext>
            </p:extLst>
          </p:nvPr>
        </p:nvGraphicFramePr>
        <p:xfrm>
          <a:off x="605790" y="1886771"/>
          <a:ext cx="8081010" cy="164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20316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A29C472-9976-1847-9ACE-A2FBF941E1CB}"/>
              </a:ext>
            </a:extLst>
          </p:cNvPr>
          <p:cNvSpPr/>
          <p:nvPr/>
        </p:nvSpPr>
        <p:spPr>
          <a:xfrm>
            <a:off x="0" y="6302829"/>
            <a:ext cx="9144000" cy="555171"/>
          </a:xfrm>
          <a:prstGeom prst="rect">
            <a:avLst/>
          </a:prstGeom>
          <a:solidFill>
            <a:srgbClr val="554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5" name="Image 4" descr="Une image contenant texte&#10;&#10;Description générée automatiquement">
            <a:extLst>
              <a:ext uri="{FF2B5EF4-FFF2-40B4-BE49-F238E27FC236}">
                <a16:creationId xmlns:a16="http://schemas.microsoft.com/office/drawing/2014/main" id="{F3826658-5388-9B41-9EDE-40F3DBBCBD42}"/>
              </a:ext>
            </a:extLst>
          </p:cNvPr>
          <p:cNvPicPr>
            <a:picLocks noChangeAspect="1"/>
          </p:cNvPicPr>
          <p:nvPr/>
        </p:nvPicPr>
        <p:blipFill>
          <a:blip r:embed="rId2"/>
          <a:stretch>
            <a:fillRect/>
          </a:stretch>
        </p:blipFill>
        <p:spPr>
          <a:xfrm>
            <a:off x="6785908" y="234772"/>
            <a:ext cx="2127090" cy="1172925"/>
          </a:xfrm>
          <a:prstGeom prst="rect">
            <a:avLst/>
          </a:prstGeom>
        </p:spPr>
      </p:pic>
      <p:sp>
        <p:nvSpPr>
          <p:cNvPr id="6" name="Title 13">
            <a:extLst>
              <a:ext uri="{FF2B5EF4-FFF2-40B4-BE49-F238E27FC236}">
                <a16:creationId xmlns:a16="http://schemas.microsoft.com/office/drawing/2014/main" id="{3B157B0F-B837-D743-AC0E-A95C388CF764}"/>
              </a:ext>
            </a:extLst>
          </p:cNvPr>
          <p:cNvSpPr>
            <a:spLocks noGrp="1"/>
          </p:cNvSpPr>
          <p:nvPr>
            <p:ph type="title"/>
          </p:nvPr>
        </p:nvSpPr>
        <p:spPr>
          <a:xfrm>
            <a:off x="1165885" y="174612"/>
            <a:ext cx="5850601" cy="997744"/>
          </a:xfrm>
        </p:spPr>
        <p:txBody>
          <a:bodyPr>
            <a:noAutofit/>
          </a:bodyPr>
          <a:lstStyle/>
          <a:p>
            <a:pPr algn="l"/>
            <a:r>
              <a:rPr lang="en-GB" sz="2800" b="1" dirty="0">
                <a:solidFill>
                  <a:srgbClr val="544401"/>
                </a:solidFill>
                <a:latin typeface="Arial" panose="020B0604020202020204" pitchFamily="34" charset="0"/>
                <a:cs typeface="Arial" panose="020B0604020202020204" pitchFamily="34" charset="0"/>
              </a:rPr>
              <a:t>2018</a:t>
            </a:r>
            <a:r>
              <a:rPr lang="en-GB" sz="3200" b="1" dirty="0">
                <a:solidFill>
                  <a:srgbClr val="544401"/>
                </a:solidFill>
                <a:latin typeface="Arial" panose="020B0604020202020204" pitchFamily="34" charset="0"/>
                <a:cs typeface="Arial" panose="020B0604020202020204" pitchFamily="34" charset="0"/>
              </a:rPr>
              <a:t> | </a:t>
            </a:r>
            <a:r>
              <a:rPr lang="en-GB" sz="2200" b="1" dirty="0">
                <a:solidFill>
                  <a:srgbClr val="544401"/>
                </a:solidFill>
                <a:latin typeface="Arial" panose="020B0604020202020204" pitchFamily="34" charset="0"/>
                <a:cs typeface="Arial" panose="020B0604020202020204" pitchFamily="34" charset="0"/>
              </a:rPr>
              <a:t>4</a:t>
            </a:r>
            <a:r>
              <a:rPr lang="en-GB" sz="2200" b="1" baseline="30000" dirty="0">
                <a:solidFill>
                  <a:srgbClr val="544401"/>
                </a:solidFill>
                <a:latin typeface="Arial" panose="020B0604020202020204" pitchFamily="34" charset="0"/>
                <a:cs typeface="Arial" panose="020B0604020202020204" pitchFamily="34" charset="0"/>
              </a:rPr>
              <a:t>th</a:t>
            </a:r>
            <a:r>
              <a:rPr lang="en-GB" sz="2200" b="1" dirty="0">
                <a:solidFill>
                  <a:srgbClr val="544401"/>
                </a:solidFill>
                <a:latin typeface="Arial" panose="020B0604020202020204" pitchFamily="34" charset="0"/>
                <a:cs typeface="Arial" panose="020B0604020202020204" pitchFamily="34" charset="0"/>
              </a:rPr>
              <a:t> AREPO EU event</a:t>
            </a:r>
          </a:p>
        </p:txBody>
      </p:sp>
      <p:pic>
        <p:nvPicPr>
          <p:cNvPr id="7" name="Picture 15">
            <a:extLst>
              <a:ext uri="{FF2B5EF4-FFF2-40B4-BE49-F238E27FC236}">
                <a16:creationId xmlns:a16="http://schemas.microsoft.com/office/drawing/2014/main" id="{CBF0D2AA-1D0B-BB4E-9C4C-530FB1CB0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49" y="267439"/>
            <a:ext cx="833160" cy="812090"/>
          </a:xfrm>
          <a:prstGeom prst="rect">
            <a:avLst/>
          </a:prstGeom>
        </p:spPr>
      </p:pic>
      <p:sp>
        <p:nvSpPr>
          <p:cNvPr id="8" name="ZoneTexte 7">
            <a:extLst>
              <a:ext uri="{FF2B5EF4-FFF2-40B4-BE49-F238E27FC236}">
                <a16:creationId xmlns:a16="http://schemas.microsoft.com/office/drawing/2014/main" id="{3BF81414-9B58-EE49-89BE-5430E5812CDE}"/>
              </a:ext>
            </a:extLst>
          </p:cNvPr>
          <p:cNvSpPr txBox="1"/>
          <p:nvPr/>
        </p:nvSpPr>
        <p:spPr>
          <a:xfrm>
            <a:off x="581965" y="6457954"/>
            <a:ext cx="7980070" cy="230832"/>
          </a:xfrm>
          <a:prstGeom prst="rect">
            <a:avLst/>
          </a:prstGeom>
          <a:noFill/>
        </p:spPr>
        <p:txBody>
          <a:bodyPr wrap="none" rtlCol="0">
            <a:spAutoFit/>
          </a:bodyPr>
          <a:lstStyle/>
          <a:p>
            <a:r>
              <a:rPr lang="en-GB" sz="900" dirty="0" err="1">
                <a:solidFill>
                  <a:schemeClr val="bg1"/>
                </a:solidFill>
                <a:latin typeface="Arial" panose="020B0604020202020204" pitchFamily="34" charset="0"/>
                <a:cs typeface="Arial" panose="020B0604020202020204" pitchFamily="34" charset="0"/>
              </a:rPr>
              <a:t>AGROSMARTglobal</a:t>
            </a:r>
            <a:r>
              <a:rPr lang="en-GB" sz="9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900" dirty="0" err="1">
                <a:solidFill>
                  <a:schemeClr val="bg1"/>
                </a:solidFill>
                <a:latin typeface="Arial" panose="020B0604020202020204" pitchFamily="34" charset="0"/>
                <a:cs typeface="Arial" panose="020B0604020202020204" pitchFamily="34" charset="0"/>
              </a:rPr>
              <a:t>Sudoe</a:t>
            </a:r>
            <a:r>
              <a:rPr lang="en-GB" sz="900" dirty="0">
                <a:solidFill>
                  <a:schemeClr val="bg1"/>
                </a:solidFill>
                <a:latin typeface="Arial" panose="020B0604020202020204" pitchFamily="34" charset="0"/>
                <a:cs typeface="Arial" panose="020B0604020202020204" pitchFamily="34" charset="0"/>
              </a:rPr>
              <a:t> rural areas</a:t>
            </a:r>
          </a:p>
        </p:txBody>
      </p:sp>
      <p:pic>
        <p:nvPicPr>
          <p:cNvPr id="14" name="Image 13" descr="Une image contenant intérieur, plancher, personne, plafond&#10;&#10;Description générée automatiquement">
            <a:extLst>
              <a:ext uri="{FF2B5EF4-FFF2-40B4-BE49-F238E27FC236}">
                <a16:creationId xmlns:a16="http://schemas.microsoft.com/office/drawing/2014/main" id="{C4713BAB-FE69-344A-9753-22AF71953687}"/>
              </a:ext>
            </a:extLst>
          </p:cNvPr>
          <p:cNvPicPr>
            <a:picLocks noChangeAspect="1"/>
          </p:cNvPicPr>
          <p:nvPr/>
        </p:nvPicPr>
        <p:blipFill>
          <a:blip r:embed="rId4"/>
          <a:stretch>
            <a:fillRect/>
          </a:stretch>
        </p:blipFill>
        <p:spPr>
          <a:xfrm>
            <a:off x="1374130" y="1895534"/>
            <a:ext cx="6395741" cy="4255500"/>
          </a:xfrm>
          <a:prstGeom prst="rect">
            <a:avLst/>
          </a:prstGeom>
        </p:spPr>
      </p:pic>
      <p:pic>
        <p:nvPicPr>
          <p:cNvPr id="12" name="Image 11" descr="Une image contenant personne, intérieur, gens, plafond&#10;&#10;Description générée automatiquement">
            <a:extLst>
              <a:ext uri="{FF2B5EF4-FFF2-40B4-BE49-F238E27FC236}">
                <a16:creationId xmlns:a16="http://schemas.microsoft.com/office/drawing/2014/main" id="{70FDA87C-011D-734C-94D0-2812832ED9D7}"/>
              </a:ext>
            </a:extLst>
          </p:cNvPr>
          <p:cNvPicPr>
            <a:picLocks noChangeAspect="1"/>
          </p:cNvPicPr>
          <p:nvPr/>
        </p:nvPicPr>
        <p:blipFill>
          <a:blip r:embed="rId5"/>
          <a:stretch>
            <a:fillRect/>
          </a:stretch>
        </p:blipFill>
        <p:spPr>
          <a:xfrm>
            <a:off x="1374129" y="1895534"/>
            <a:ext cx="6395742" cy="4255500"/>
          </a:xfrm>
          <a:prstGeom prst="rect">
            <a:avLst/>
          </a:prstGeom>
        </p:spPr>
      </p:pic>
      <p:sp>
        <p:nvSpPr>
          <p:cNvPr id="30" name="Rectangle 29">
            <a:extLst>
              <a:ext uri="{FF2B5EF4-FFF2-40B4-BE49-F238E27FC236}">
                <a16:creationId xmlns:a16="http://schemas.microsoft.com/office/drawing/2014/main" id="{5D1BE8E9-281B-3141-BB77-839CE18B3A1A}"/>
              </a:ext>
            </a:extLst>
          </p:cNvPr>
          <p:cNvSpPr/>
          <p:nvPr/>
        </p:nvSpPr>
        <p:spPr>
          <a:xfrm>
            <a:off x="1165885" y="971240"/>
            <a:ext cx="5850600" cy="1092607"/>
          </a:xfrm>
          <a:prstGeom prst="rect">
            <a:avLst/>
          </a:prstGeom>
        </p:spPr>
        <p:txBody>
          <a:bodyPr wrap="square">
            <a:spAutoFit/>
          </a:bodyPr>
          <a:lstStyle/>
          <a:p>
            <a:pPr marL="977900" indent="-977900"/>
            <a:r>
              <a:rPr lang="en-GB" sz="1200" b="1" dirty="0">
                <a:solidFill>
                  <a:srgbClr val="7A8001"/>
                </a:solidFill>
                <a:latin typeface="Arial" panose="020B0604020202020204" pitchFamily="34" charset="0"/>
                <a:cs typeface="Arial" panose="020B0604020202020204" pitchFamily="34" charset="0"/>
              </a:rPr>
              <a:t>Main guests: </a:t>
            </a:r>
            <a:r>
              <a:rPr lang="en-GB" sz="1200" b="1" dirty="0">
                <a:latin typeface="Arial" panose="020B0604020202020204" pitchFamily="34" charset="0"/>
                <a:cs typeface="Arial" panose="020B0604020202020204" pitchFamily="34" charset="0"/>
              </a:rPr>
              <a:t>Ms. </a:t>
            </a:r>
            <a:r>
              <a:rPr lang="fr-FR" sz="1200" b="1" dirty="0">
                <a:latin typeface="Arial" panose="020B0604020202020204" pitchFamily="34" charset="0"/>
                <a:cs typeface="Arial" panose="020B0604020202020204" pitchFamily="34" charset="0"/>
              </a:rPr>
              <a:t>Sauze-</a:t>
            </a:r>
            <a:r>
              <a:rPr lang="fr-FR" sz="1200" b="1" dirty="0" err="1">
                <a:latin typeface="Arial" panose="020B0604020202020204" pitchFamily="34" charset="0"/>
                <a:cs typeface="Arial" panose="020B0604020202020204" pitchFamily="34" charset="0"/>
              </a:rPr>
              <a:t>Vandevyver</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Director</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Quality</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Research</a:t>
            </a:r>
            <a:r>
              <a:rPr lang="fr-FR" sz="1200" dirty="0">
                <a:latin typeface="Arial" panose="020B0604020202020204" pitchFamily="34" charset="0"/>
                <a:cs typeface="Arial" panose="020B0604020202020204" pitchFamily="34" charset="0"/>
              </a:rPr>
              <a:t> &amp; Innovation“</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DG AGRI, </a:t>
            </a:r>
            <a:r>
              <a:rPr lang="fr-FR" sz="1200" dirty="0" err="1">
                <a:latin typeface="Arial" panose="020B0604020202020204" pitchFamily="34" charset="0"/>
                <a:cs typeface="Arial" panose="020B0604020202020204" pitchFamily="34" charset="0"/>
              </a:rPr>
              <a:t>European</a:t>
            </a:r>
            <a:r>
              <a:rPr lang="fr-FR" sz="1200" dirty="0">
                <a:latin typeface="Arial" panose="020B0604020202020204" pitchFamily="34" charset="0"/>
                <a:cs typeface="Arial" panose="020B0604020202020204" pitchFamily="34" charset="0"/>
              </a:rPr>
              <a:t> Commission</a:t>
            </a:r>
          </a:p>
          <a:p>
            <a:pPr marL="977900">
              <a:spcBef>
                <a:spcPts val="500"/>
              </a:spcBef>
            </a:pPr>
            <a:r>
              <a:rPr lang="fr-FR" sz="1200" b="1" dirty="0">
                <a:latin typeface="Arial" panose="020B0604020202020204" pitchFamily="34" charset="0"/>
                <a:cs typeface="Arial" panose="020B0604020202020204" pitchFamily="34" charset="0"/>
              </a:rPr>
              <a:t>M. </a:t>
            </a:r>
            <a:r>
              <a:rPr lang="fr-FR" sz="1200" b="1" dirty="0" err="1">
                <a:latin typeface="Arial" panose="020B0604020202020204" pitchFamily="34" charset="0"/>
                <a:cs typeface="Arial" panose="020B0604020202020204" pitchFamily="34" charset="0"/>
              </a:rPr>
              <a:t>Dorfmann</a:t>
            </a:r>
            <a:r>
              <a:rPr lang="fr-FR" sz="1200" dirty="0">
                <a:latin typeface="Arial" panose="020B0604020202020204" pitchFamily="34" charset="0"/>
                <a:cs typeface="Arial" panose="020B0604020202020204" pitchFamily="34" charset="0"/>
              </a:rPr>
              <a:t>, MEP, </a:t>
            </a:r>
            <a:r>
              <a:rPr lang="fr-FR" sz="1200" dirty="0" err="1">
                <a:latin typeface="Arial" panose="020B0604020202020204" pitchFamily="34" charset="0"/>
                <a:cs typeface="Arial" panose="020B0604020202020204" pitchFamily="34" charset="0"/>
              </a:rPr>
              <a:t>Member</a:t>
            </a:r>
            <a:r>
              <a:rPr lang="fr-FR" sz="1200" dirty="0">
                <a:latin typeface="Arial" panose="020B0604020202020204" pitchFamily="34" charset="0"/>
                <a:cs typeface="Arial" panose="020B0604020202020204" pitchFamily="34" charset="0"/>
              </a:rPr>
              <a:t> of COMAGRI, Rapporteur on the Communication on “The Future of Food and </a:t>
            </a:r>
            <a:r>
              <a:rPr lang="fr-FR" sz="1200" dirty="0" err="1">
                <a:latin typeface="Arial" panose="020B0604020202020204" pitchFamily="34" charset="0"/>
                <a:cs typeface="Arial" panose="020B0604020202020204" pitchFamily="34" charset="0"/>
              </a:rPr>
              <a:t>Farming</a:t>
            </a:r>
            <a:r>
              <a:rPr lang="fr-FR" sz="1200" dirty="0">
                <a:latin typeface="Arial" panose="020B0604020202020204" pitchFamily="34" charset="0"/>
                <a:cs typeface="Arial" panose="020B0604020202020204" pitchFamily="34" charset="0"/>
              </a:rPr>
              <a:t>”</a:t>
            </a:r>
          </a:p>
          <a:p>
            <a:pPr marL="892175" indent="-892175"/>
            <a:endParaRPr lang="fr-FR" sz="1200" dirty="0">
              <a:latin typeface="Arial" panose="020B0604020202020204" pitchFamily="34" charset="0"/>
              <a:cs typeface="Arial" panose="020B0604020202020204" pitchFamily="34" charset="0"/>
            </a:endParaRPr>
          </a:p>
        </p:txBody>
      </p:sp>
      <p:pic>
        <p:nvPicPr>
          <p:cNvPr id="32" name="Image 31" descr="Une image contenant texte, debout, posant&#10;&#10;Description générée automatiquement">
            <a:extLst>
              <a:ext uri="{FF2B5EF4-FFF2-40B4-BE49-F238E27FC236}">
                <a16:creationId xmlns:a16="http://schemas.microsoft.com/office/drawing/2014/main" id="{5E285BF7-18AF-9146-BBFC-2B25147D00BE}"/>
              </a:ext>
            </a:extLst>
          </p:cNvPr>
          <p:cNvPicPr>
            <a:picLocks noChangeAspect="1"/>
          </p:cNvPicPr>
          <p:nvPr/>
        </p:nvPicPr>
        <p:blipFill>
          <a:blip r:embed="rId6"/>
          <a:stretch>
            <a:fillRect/>
          </a:stretch>
        </p:blipFill>
        <p:spPr>
          <a:xfrm>
            <a:off x="1365344" y="1885931"/>
            <a:ext cx="6413312" cy="4265103"/>
          </a:xfrm>
          <a:prstGeom prst="rect">
            <a:avLst/>
          </a:prstGeom>
        </p:spPr>
      </p:pic>
      <p:pic>
        <p:nvPicPr>
          <p:cNvPr id="34" name="Image 33" descr="Une image contenant texte, homme, debout, complet&#10;&#10;Description générée automatiquement">
            <a:extLst>
              <a:ext uri="{FF2B5EF4-FFF2-40B4-BE49-F238E27FC236}">
                <a16:creationId xmlns:a16="http://schemas.microsoft.com/office/drawing/2014/main" id="{A862E6E7-5CAF-404A-A20F-E16BF0DB9559}"/>
              </a:ext>
            </a:extLst>
          </p:cNvPr>
          <p:cNvPicPr>
            <a:picLocks noChangeAspect="1"/>
          </p:cNvPicPr>
          <p:nvPr/>
        </p:nvPicPr>
        <p:blipFill>
          <a:blip r:embed="rId7"/>
          <a:stretch>
            <a:fillRect/>
          </a:stretch>
        </p:blipFill>
        <p:spPr>
          <a:xfrm>
            <a:off x="1365344" y="1885931"/>
            <a:ext cx="6413312" cy="4265103"/>
          </a:xfrm>
          <a:prstGeom prst="rect">
            <a:avLst/>
          </a:prstGeom>
        </p:spPr>
      </p:pic>
      <p:pic>
        <p:nvPicPr>
          <p:cNvPr id="19" name="Image 18" descr="Une image contenant texte, personne, intérieur, mur&#10;&#10;Description générée automatiquement">
            <a:extLst>
              <a:ext uri="{FF2B5EF4-FFF2-40B4-BE49-F238E27FC236}">
                <a16:creationId xmlns:a16="http://schemas.microsoft.com/office/drawing/2014/main" id="{E361E850-45D5-8C44-A7B0-7D16E4192044}"/>
              </a:ext>
            </a:extLst>
          </p:cNvPr>
          <p:cNvPicPr>
            <a:picLocks noChangeAspect="1"/>
          </p:cNvPicPr>
          <p:nvPr/>
        </p:nvPicPr>
        <p:blipFill>
          <a:blip r:embed="rId8"/>
          <a:stretch>
            <a:fillRect/>
          </a:stretch>
        </p:blipFill>
        <p:spPr>
          <a:xfrm>
            <a:off x="1374130" y="1895534"/>
            <a:ext cx="6395741" cy="4255500"/>
          </a:xfrm>
          <a:prstGeom prst="rect">
            <a:avLst/>
          </a:prstGeom>
        </p:spPr>
      </p:pic>
      <p:pic>
        <p:nvPicPr>
          <p:cNvPr id="20" name="Image 19" descr="Une image contenant texte, alimentation, personne, gens&#10;&#10;Description générée automatiquement">
            <a:extLst>
              <a:ext uri="{FF2B5EF4-FFF2-40B4-BE49-F238E27FC236}">
                <a16:creationId xmlns:a16="http://schemas.microsoft.com/office/drawing/2014/main" id="{CD80C4C3-9A0C-474A-99C7-344A99CEBF76}"/>
              </a:ext>
            </a:extLst>
          </p:cNvPr>
          <p:cNvPicPr>
            <a:picLocks noChangeAspect="1"/>
          </p:cNvPicPr>
          <p:nvPr/>
        </p:nvPicPr>
        <p:blipFill>
          <a:blip r:embed="rId9"/>
          <a:stretch>
            <a:fillRect/>
          </a:stretch>
        </p:blipFill>
        <p:spPr>
          <a:xfrm>
            <a:off x="1374130" y="1895534"/>
            <a:ext cx="6395741" cy="4255500"/>
          </a:xfrm>
          <a:prstGeom prst="rect">
            <a:avLst/>
          </a:prstGeom>
        </p:spPr>
      </p:pic>
      <p:pic>
        <p:nvPicPr>
          <p:cNvPr id="27" name="Image 26" descr="Une image contenant intérieur, personne&#10;&#10;Description générée automatiquement">
            <a:extLst>
              <a:ext uri="{FF2B5EF4-FFF2-40B4-BE49-F238E27FC236}">
                <a16:creationId xmlns:a16="http://schemas.microsoft.com/office/drawing/2014/main" id="{0F3F0201-B7D3-4640-8B5A-E3994F92E42A}"/>
              </a:ext>
            </a:extLst>
          </p:cNvPr>
          <p:cNvPicPr>
            <a:picLocks noChangeAspect="1"/>
          </p:cNvPicPr>
          <p:nvPr/>
        </p:nvPicPr>
        <p:blipFill>
          <a:blip r:embed="rId10"/>
          <a:stretch>
            <a:fillRect/>
          </a:stretch>
        </p:blipFill>
        <p:spPr>
          <a:xfrm>
            <a:off x="1374130" y="1895534"/>
            <a:ext cx="6395741" cy="4255500"/>
          </a:xfrm>
          <a:prstGeom prst="rect">
            <a:avLst/>
          </a:prstGeom>
        </p:spPr>
      </p:pic>
      <p:pic>
        <p:nvPicPr>
          <p:cNvPr id="22" name="Image 21" descr="Une image contenant texte, alimentation, personne, table&#10;&#10;Description générée automatiquement">
            <a:extLst>
              <a:ext uri="{FF2B5EF4-FFF2-40B4-BE49-F238E27FC236}">
                <a16:creationId xmlns:a16="http://schemas.microsoft.com/office/drawing/2014/main" id="{1E0948A5-9668-474D-A02C-36AC18E1AA80}"/>
              </a:ext>
            </a:extLst>
          </p:cNvPr>
          <p:cNvPicPr>
            <a:picLocks noChangeAspect="1"/>
          </p:cNvPicPr>
          <p:nvPr/>
        </p:nvPicPr>
        <p:blipFill>
          <a:blip r:embed="rId11"/>
          <a:stretch>
            <a:fillRect/>
          </a:stretch>
        </p:blipFill>
        <p:spPr>
          <a:xfrm>
            <a:off x="1374130" y="1895534"/>
            <a:ext cx="6395741" cy="4255500"/>
          </a:xfrm>
          <a:prstGeom prst="rect">
            <a:avLst/>
          </a:prstGeom>
        </p:spPr>
      </p:pic>
    </p:spTree>
    <p:extLst>
      <p:ext uri="{BB962C8B-B14F-4D97-AF65-F5344CB8AC3E}">
        <p14:creationId xmlns:p14="http://schemas.microsoft.com/office/powerpoint/2010/main" val="244471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a:extLst>
              <a:ext uri="{FF2B5EF4-FFF2-40B4-BE49-F238E27FC236}">
                <a16:creationId xmlns:a16="http://schemas.microsoft.com/office/drawing/2014/main" id="{20784373-C52B-CF44-91B3-C3687CA69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8791" y="234772"/>
            <a:ext cx="910143" cy="887127"/>
          </a:xfrm>
          <a:prstGeom prst="rect">
            <a:avLst/>
          </a:prstGeom>
        </p:spPr>
      </p:pic>
      <p:sp>
        <p:nvSpPr>
          <p:cNvPr id="12" name="Rectangle 11">
            <a:extLst>
              <a:ext uri="{FF2B5EF4-FFF2-40B4-BE49-F238E27FC236}">
                <a16:creationId xmlns:a16="http://schemas.microsoft.com/office/drawing/2014/main" id="{7D3A0B2F-3574-4F48-9E1A-02D42038A7E7}"/>
              </a:ext>
            </a:extLst>
          </p:cNvPr>
          <p:cNvSpPr/>
          <p:nvPr/>
        </p:nvSpPr>
        <p:spPr>
          <a:xfrm>
            <a:off x="1227364" y="6266663"/>
            <a:ext cx="4540713" cy="440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685800"/>
            <a:r>
              <a:rPr lang="en-US" sz="700" dirty="0">
                <a:solidFill>
                  <a:srgbClr val="544401"/>
                </a:solidFill>
                <a:latin typeface="Arial" panose="020B0604020202020204" pitchFamily="34" charset="0"/>
                <a:cs typeface="Arial" panose="020B0604020202020204" pitchFamily="34" charset="0"/>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lang="fr-FR" sz="700" dirty="0">
              <a:solidFill>
                <a:srgbClr val="544401"/>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8F8201-9760-A040-99E0-939244E36E07}"/>
              </a:ext>
            </a:extLst>
          </p:cNvPr>
          <p:cNvPicPr>
            <a:picLocks noChangeAspect="1"/>
          </p:cNvPicPr>
          <p:nvPr/>
        </p:nvPicPr>
        <p:blipFill>
          <a:blip r:embed="rId3"/>
          <a:stretch>
            <a:fillRect/>
          </a:stretch>
        </p:blipFill>
        <p:spPr>
          <a:xfrm>
            <a:off x="548139" y="6266663"/>
            <a:ext cx="661481" cy="440816"/>
          </a:xfrm>
          <a:prstGeom prst="rect">
            <a:avLst/>
          </a:prstGeom>
        </p:spPr>
      </p:pic>
      <p:sp>
        <p:nvSpPr>
          <p:cNvPr id="14" name="Rectangle 13">
            <a:extLst>
              <a:ext uri="{FF2B5EF4-FFF2-40B4-BE49-F238E27FC236}">
                <a16:creationId xmlns:a16="http://schemas.microsoft.com/office/drawing/2014/main" id="{84355D03-1EC3-6341-A4AD-2174B00EBC54}"/>
              </a:ext>
            </a:extLst>
          </p:cNvPr>
          <p:cNvSpPr/>
          <p:nvPr/>
        </p:nvSpPr>
        <p:spPr>
          <a:xfrm>
            <a:off x="0" y="0"/>
            <a:ext cx="387927" cy="6858000"/>
          </a:xfrm>
          <a:prstGeom prst="rect">
            <a:avLst/>
          </a:prstGeom>
          <a:solidFill>
            <a:srgbClr val="54440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544401"/>
              </a:highlight>
            </a:endParaRPr>
          </a:p>
        </p:txBody>
      </p:sp>
      <p:sp>
        <p:nvSpPr>
          <p:cNvPr id="8" name="9 Rectángulo">
            <a:extLst>
              <a:ext uri="{FF2B5EF4-FFF2-40B4-BE49-F238E27FC236}">
                <a16:creationId xmlns:a16="http://schemas.microsoft.com/office/drawing/2014/main" id="{D6BDE188-64BE-0B43-A525-D6A96974661B}"/>
              </a:ext>
            </a:extLst>
          </p:cNvPr>
          <p:cNvSpPr/>
          <p:nvPr/>
        </p:nvSpPr>
        <p:spPr>
          <a:xfrm>
            <a:off x="1974132" y="1478744"/>
            <a:ext cx="5195737" cy="2707212"/>
          </a:xfrm>
          <a:prstGeom prst="rect">
            <a:avLst/>
          </a:prstGeom>
          <a:solidFill>
            <a:srgbClr val="7A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ource Sans Pro" panose="020B0503030403020204" pitchFamily="34" charset="0"/>
              <a:ea typeface="Source Sans Pro" panose="020B0503030403020204" pitchFamily="34" charset="0"/>
            </a:endParaRPr>
          </a:p>
        </p:txBody>
      </p:sp>
      <p:sp>
        <p:nvSpPr>
          <p:cNvPr id="11" name="Rectangle 10">
            <a:extLst>
              <a:ext uri="{FF2B5EF4-FFF2-40B4-BE49-F238E27FC236}">
                <a16:creationId xmlns:a16="http://schemas.microsoft.com/office/drawing/2014/main" id="{35B7EEF1-E5F4-2B4D-88BA-6BEFDD1CF573}"/>
              </a:ext>
            </a:extLst>
          </p:cNvPr>
          <p:cNvSpPr/>
          <p:nvPr/>
        </p:nvSpPr>
        <p:spPr>
          <a:xfrm>
            <a:off x="2414889" y="1762977"/>
            <a:ext cx="4314222" cy="18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chemeClr val="bg1"/>
                </a:solidFill>
                <a:latin typeface="Arial" panose="020B0604020202020204" pitchFamily="34" charset="0"/>
                <a:cs typeface="Arial" panose="020B0604020202020204" pitchFamily="34" charset="0"/>
              </a:rPr>
              <a:t>Thank you for you attention!</a:t>
            </a:r>
          </a:p>
          <a:p>
            <a:endParaRPr lang="en-GB" sz="2400" b="1" dirty="0">
              <a:solidFill>
                <a:schemeClr val="bg1"/>
              </a:solidFill>
              <a:latin typeface="Arial" panose="020B0604020202020204" pitchFamily="34" charset="0"/>
              <a:cs typeface="Arial" panose="020B0604020202020204" pitchFamily="34" charset="0"/>
            </a:endParaRPr>
          </a:p>
          <a:p>
            <a:pPr algn="ctr">
              <a:lnSpc>
                <a:spcPct val="150000"/>
              </a:lnSpc>
            </a:pPr>
            <a:r>
              <a:rPr lang="es-ES" sz="1600" dirty="0" err="1">
                <a:latin typeface="Arial" panose="020B0604020202020204" pitchFamily="34" charset="0"/>
                <a:ea typeface="Source Sans Pro" panose="020B0503030403020204" pitchFamily="34" charset="0"/>
                <a:cs typeface="Arial" panose="020B0604020202020204" pitchFamily="34" charset="0"/>
              </a:rPr>
              <a:t>For</a:t>
            </a:r>
            <a:r>
              <a:rPr lang="es-ES" sz="1600" dirty="0">
                <a:latin typeface="Arial" panose="020B0604020202020204" pitchFamily="34" charset="0"/>
                <a:ea typeface="Source Sans Pro" panose="020B0503030403020204" pitchFamily="34" charset="0"/>
                <a:cs typeface="Arial" panose="020B0604020202020204" pitchFamily="34" charset="0"/>
              </a:rPr>
              <a:t> </a:t>
            </a:r>
            <a:r>
              <a:rPr lang="es-ES" sz="1600" dirty="0" err="1">
                <a:latin typeface="Arial" panose="020B0604020202020204" pitchFamily="34" charset="0"/>
                <a:ea typeface="Source Sans Pro" panose="020B0503030403020204" pitchFamily="34" charset="0"/>
                <a:cs typeface="Arial" panose="020B0604020202020204" pitchFamily="34" charset="0"/>
              </a:rPr>
              <a:t>any</a:t>
            </a:r>
            <a:r>
              <a:rPr lang="es-ES" sz="1600" dirty="0">
                <a:latin typeface="Arial" panose="020B0604020202020204" pitchFamily="34" charset="0"/>
                <a:ea typeface="Source Sans Pro" panose="020B0503030403020204" pitchFamily="34" charset="0"/>
                <a:cs typeface="Arial" panose="020B0604020202020204" pitchFamily="34" charset="0"/>
              </a:rPr>
              <a:t> </a:t>
            </a:r>
            <a:r>
              <a:rPr lang="es-ES" sz="1600" dirty="0" err="1">
                <a:latin typeface="Arial" panose="020B0604020202020204" pitchFamily="34" charset="0"/>
                <a:ea typeface="Source Sans Pro" panose="020B0503030403020204" pitchFamily="34" charset="0"/>
                <a:cs typeface="Arial" panose="020B0604020202020204" pitchFamily="34" charset="0"/>
              </a:rPr>
              <a:t>questions</a:t>
            </a:r>
            <a:r>
              <a:rPr lang="es-ES" sz="1600" dirty="0">
                <a:latin typeface="Arial" panose="020B0604020202020204" pitchFamily="34" charset="0"/>
                <a:ea typeface="Source Sans Pro" panose="020B0503030403020204" pitchFamily="34" charset="0"/>
                <a:cs typeface="Arial" panose="020B0604020202020204" pitchFamily="34" charset="0"/>
              </a:rPr>
              <a:t>, </a:t>
            </a:r>
            <a:r>
              <a:rPr lang="es-ES" sz="1600" dirty="0" err="1">
                <a:latin typeface="Arial" panose="020B0604020202020204" pitchFamily="34" charset="0"/>
                <a:ea typeface="Source Sans Pro" panose="020B0503030403020204" pitchFamily="34" charset="0"/>
                <a:cs typeface="Arial" panose="020B0604020202020204" pitchFamily="34" charset="0"/>
              </a:rPr>
              <a:t>please</a:t>
            </a:r>
            <a:r>
              <a:rPr lang="es-ES" sz="1600" dirty="0">
                <a:latin typeface="Arial" panose="020B0604020202020204" pitchFamily="34" charset="0"/>
                <a:ea typeface="Source Sans Pro" panose="020B0503030403020204" pitchFamily="34" charset="0"/>
                <a:cs typeface="Arial" panose="020B0604020202020204" pitchFamily="34" charset="0"/>
              </a:rPr>
              <a:t>, </a:t>
            </a:r>
            <a:r>
              <a:rPr lang="es-ES" sz="1600" dirty="0" err="1">
                <a:latin typeface="Arial" panose="020B0604020202020204" pitchFamily="34" charset="0"/>
                <a:ea typeface="Source Sans Pro" panose="020B0503030403020204" pitchFamily="34" charset="0"/>
                <a:cs typeface="Arial" panose="020B0604020202020204" pitchFamily="34" charset="0"/>
              </a:rPr>
              <a:t>contact</a:t>
            </a:r>
            <a:r>
              <a:rPr lang="es-ES" sz="1600" dirty="0">
                <a:latin typeface="Arial" panose="020B0604020202020204" pitchFamily="34" charset="0"/>
                <a:ea typeface="Source Sans Pro" panose="020B0503030403020204" pitchFamily="34" charset="0"/>
                <a:cs typeface="Arial" panose="020B0604020202020204" pitchFamily="34" charset="0"/>
              </a:rPr>
              <a:t> me </a:t>
            </a:r>
            <a:r>
              <a:rPr lang="es-ES" sz="1600" dirty="0" err="1">
                <a:latin typeface="Arial" panose="020B0604020202020204" pitchFamily="34" charset="0"/>
                <a:ea typeface="Source Sans Pro" panose="020B0503030403020204" pitchFamily="34" charset="0"/>
                <a:cs typeface="Arial" panose="020B0604020202020204" pitchFamily="34" charset="0"/>
              </a:rPr>
              <a:t>here</a:t>
            </a:r>
            <a:r>
              <a:rPr lang="es-ES" sz="1600" dirty="0">
                <a:latin typeface="Arial" panose="020B0604020202020204" pitchFamily="34" charset="0"/>
                <a:ea typeface="Source Sans Pro" panose="020B0503030403020204" pitchFamily="34" charset="0"/>
                <a:cs typeface="Arial" panose="020B0604020202020204" pitchFamily="34" charset="0"/>
              </a:rPr>
              <a:t>:</a:t>
            </a:r>
          </a:p>
          <a:p>
            <a:pPr algn="ctr">
              <a:lnSpc>
                <a:spcPct val="150000"/>
              </a:lnSpc>
            </a:pPr>
            <a:r>
              <a:rPr lang="es-ES" sz="1600" u="sng" dirty="0">
                <a:latin typeface="Arial" panose="020B0604020202020204" pitchFamily="34" charset="0"/>
                <a:ea typeface="Source Sans Pro" panose="020B0503030403020204" pitchFamily="34" charset="0"/>
                <a:cs typeface="Arial" panose="020B0604020202020204" pitchFamily="34" charset="0"/>
              </a:rPr>
              <a:t>eu-projects@arepoquality.eu</a:t>
            </a:r>
          </a:p>
          <a:p>
            <a:pPr algn="ctr">
              <a:lnSpc>
                <a:spcPct val="150000"/>
              </a:lnSpc>
            </a:pPr>
            <a:endParaRPr lang="es-ES" sz="1200" u="sng" dirty="0">
              <a:latin typeface="Arial" panose="020B0604020202020204" pitchFamily="34" charset="0"/>
              <a:ea typeface="Source Sans Pro" panose="020B0503030403020204" pitchFamily="34" charset="0"/>
              <a:cs typeface="Arial" panose="020B0604020202020204" pitchFamily="34" charset="0"/>
            </a:endParaRPr>
          </a:p>
          <a:p>
            <a:pPr algn="ctr">
              <a:lnSpc>
                <a:spcPct val="150000"/>
              </a:lnSpc>
            </a:pPr>
            <a:r>
              <a:rPr lang="es-ES" sz="1400" b="1" dirty="0">
                <a:latin typeface="Arial" panose="020B0604020202020204" pitchFamily="34" charset="0"/>
                <a:ea typeface="Source Sans Pro" panose="020B0503030403020204" pitchFamily="34" charset="0"/>
                <a:cs typeface="Arial" panose="020B0604020202020204" pitchFamily="34" charset="0"/>
              </a:rPr>
              <a:t>https://</a:t>
            </a:r>
            <a:r>
              <a:rPr lang="es-ES" sz="1400" b="1" dirty="0" err="1">
                <a:latin typeface="Arial" panose="020B0604020202020204" pitchFamily="34" charset="0"/>
                <a:ea typeface="Source Sans Pro" panose="020B0503030403020204" pitchFamily="34" charset="0"/>
                <a:cs typeface="Arial" panose="020B0604020202020204" pitchFamily="34" charset="0"/>
              </a:rPr>
              <a:t>www.agrosmartglobal.eu</a:t>
            </a:r>
            <a:r>
              <a:rPr lang="es-ES" sz="1400" b="1" dirty="0">
                <a:latin typeface="Arial" panose="020B0604020202020204" pitchFamily="34" charset="0"/>
                <a:ea typeface="Source Sans Pro" panose="020B0503030403020204" pitchFamily="34" charset="0"/>
                <a:cs typeface="Arial" panose="020B0604020202020204" pitchFamily="34" charset="0"/>
              </a:rPr>
              <a:t>/</a:t>
            </a:r>
          </a:p>
        </p:txBody>
      </p:sp>
      <p:pic>
        <p:nvPicPr>
          <p:cNvPr id="15" name="Image 14" descr="Une image contenant texte&#10;&#10;Description générée automatiquement">
            <a:extLst>
              <a:ext uri="{FF2B5EF4-FFF2-40B4-BE49-F238E27FC236}">
                <a16:creationId xmlns:a16="http://schemas.microsoft.com/office/drawing/2014/main" id="{9DD2EE81-034E-8C4A-8E3F-DAD183E0F018}"/>
              </a:ext>
            </a:extLst>
          </p:cNvPr>
          <p:cNvPicPr>
            <a:picLocks noChangeAspect="1"/>
          </p:cNvPicPr>
          <p:nvPr/>
        </p:nvPicPr>
        <p:blipFill>
          <a:blip r:embed="rId4"/>
          <a:stretch>
            <a:fillRect/>
          </a:stretch>
        </p:blipFill>
        <p:spPr>
          <a:xfrm>
            <a:off x="659570" y="234772"/>
            <a:ext cx="2127090" cy="1172925"/>
          </a:xfrm>
          <a:prstGeom prst="rect">
            <a:avLst/>
          </a:prstGeom>
        </p:spPr>
      </p:pic>
      <p:sp>
        <p:nvSpPr>
          <p:cNvPr id="18" name="ZoneTexte 17">
            <a:extLst>
              <a:ext uri="{FF2B5EF4-FFF2-40B4-BE49-F238E27FC236}">
                <a16:creationId xmlns:a16="http://schemas.microsoft.com/office/drawing/2014/main" id="{AE732DCF-EA6D-184F-8CFE-685A2958E5DE}"/>
              </a:ext>
            </a:extLst>
          </p:cNvPr>
          <p:cNvSpPr txBox="1"/>
          <p:nvPr/>
        </p:nvSpPr>
        <p:spPr>
          <a:xfrm rot="16200000">
            <a:off x="-2945526" y="3328973"/>
            <a:ext cx="6250429" cy="200055"/>
          </a:xfrm>
          <a:prstGeom prst="rect">
            <a:avLst/>
          </a:prstGeom>
          <a:noFill/>
        </p:spPr>
        <p:txBody>
          <a:bodyPr wrap="none" rtlCol="0">
            <a:spAutoFit/>
          </a:bodyPr>
          <a:lstStyle/>
          <a:p>
            <a:r>
              <a:rPr lang="en-GB" sz="700" dirty="0" err="1">
                <a:solidFill>
                  <a:schemeClr val="bg1"/>
                </a:solidFill>
                <a:latin typeface="Arial" panose="020B0604020202020204" pitchFamily="34" charset="0"/>
                <a:cs typeface="Arial" panose="020B0604020202020204" pitchFamily="34" charset="0"/>
              </a:rPr>
              <a:t>AGROSMARTglobal</a:t>
            </a:r>
            <a:r>
              <a:rPr lang="en-GB" sz="7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700" dirty="0" err="1">
                <a:solidFill>
                  <a:schemeClr val="bg1"/>
                </a:solidFill>
                <a:latin typeface="Arial" panose="020B0604020202020204" pitchFamily="34" charset="0"/>
                <a:cs typeface="Arial" panose="020B0604020202020204" pitchFamily="34" charset="0"/>
              </a:rPr>
              <a:t>Sudoe</a:t>
            </a:r>
            <a:r>
              <a:rPr lang="en-GB" sz="700" dirty="0">
                <a:solidFill>
                  <a:schemeClr val="bg1"/>
                </a:solidFill>
                <a:latin typeface="Arial" panose="020B0604020202020204" pitchFamily="34" charset="0"/>
                <a:cs typeface="Arial" panose="020B0604020202020204" pitchFamily="34" charset="0"/>
              </a:rPr>
              <a:t> rural areas</a:t>
            </a:r>
          </a:p>
        </p:txBody>
      </p:sp>
      <p:grpSp>
        <p:nvGrpSpPr>
          <p:cNvPr id="28" name="Groupe 27">
            <a:extLst>
              <a:ext uri="{FF2B5EF4-FFF2-40B4-BE49-F238E27FC236}">
                <a16:creationId xmlns:a16="http://schemas.microsoft.com/office/drawing/2014/main" id="{3D958498-FE35-A24F-A42E-13BFDE0A91BE}"/>
              </a:ext>
            </a:extLst>
          </p:cNvPr>
          <p:cNvGrpSpPr/>
          <p:nvPr/>
        </p:nvGrpSpPr>
        <p:grpSpPr>
          <a:xfrm>
            <a:off x="1645595" y="3723597"/>
            <a:ext cx="6157611" cy="2200534"/>
            <a:chOff x="750953" y="3218850"/>
            <a:chExt cx="8245232" cy="2946582"/>
          </a:xfrm>
        </p:grpSpPr>
        <p:pic>
          <p:nvPicPr>
            <p:cNvPr id="3" name="Image 2">
              <a:extLst>
                <a:ext uri="{FF2B5EF4-FFF2-40B4-BE49-F238E27FC236}">
                  <a16:creationId xmlns:a16="http://schemas.microsoft.com/office/drawing/2014/main" id="{18037991-8579-994A-A3FF-8DB899FB099A}"/>
                </a:ext>
              </a:extLst>
            </p:cNvPr>
            <p:cNvPicPr>
              <a:picLocks noChangeAspect="1"/>
            </p:cNvPicPr>
            <p:nvPr/>
          </p:nvPicPr>
          <p:blipFill>
            <a:blip r:embed="rId5"/>
            <a:stretch>
              <a:fillRect/>
            </a:stretch>
          </p:blipFill>
          <p:spPr>
            <a:xfrm>
              <a:off x="2914485" y="4418823"/>
              <a:ext cx="1428750" cy="450761"/>
            </a:xfrm>
            <a:prstGeom prst="rect">
              <a:avLst/>
            </a:prstGeom>
          </p:spPr>
        </p:pic>
        <p:pic>
          <p:nvPicPr>
            <p:cNvPr id="5" name="Image 4">
              <a:extLst>
                <a:ext uri="{FF2B5EF4-FFF2-40B4-BE49-F238E27FC236}">
                  <a16:creationId xmlns:a16="http://schemas.microsoft.com/office/drawing/2014/main" id="{C3FBEEDB-E793-A548-BA41-DD6A96D601AB}"/>
                </a:ext>
              </a:extLst>
            </p:cNvPr>
            <p:cNvPicPr>
              <a:picLocks noChangeAspect="1"/>
            </p:cNvPicPr>
            <p:nvPr/>
          </p:nvPicPr>
          <p:blipFill>
            <a:blip r:embed="rId6"/>
            <a:stretch>
              <a:fillRect/>
            </a:stretch>
          </p:blipFill>
          <p:spPr>
            <a:xfrm>
              <a:off x="3136900" y="5176738"/>
              <a:ext cx="948485" cy="957535"/>
            </a:xfrm>
            <a:prstGeom prst="rect">
              <a:avLst/>
            </a:prstGeom>
          </p:spPr>
        </p:pic>
        <p:pic>
          <p:nvPicPr>
            <p:cNvPr id="7" name="Image 6">
              <a:extLst>
                <a:ext uri="{FF2B5EF4-FFF2-40B4-BE49-F238E27FC236}">
                  <a16:creationId xmlns:a16="http://schemas.microsoft.com/office/drawing/2014/main" id="{C636C760-BAF4-5641-8C26-10C362FA2BCD}"/>
                </a:ext>
              </a:extLst>
            </p:cNvPr>
            <p:cNvPicPr>
              <a:picLocks noChangeAspect="1"/>
            </p:cNvPicPr>
            <p:nvPr/>
          </p:nvPicPr>
          <p:blipFill>
            <a:blip r:embed="rId7"/>
            <a:stretch>
              <a:fillRect/>
            </a:stretch>
          </p:blipFill>
          <p:spPr>
            <a:xfrm>
              <a:off x="1103538" y="5215496"/>
              <a:ext cx="1704458" cy="880019"/>
            </a:xfrm>
            <a:prstGeom prst="rect">
              <a:avLst/>
            </a:prstGeom>
          </p:spPr>
        </p:pic>
        <p:pic>
          <p:nvPicPr>
            <p:cNvPr id="16" name="Image 15">
              <a:extLst>
                <a:ext uri="{FF2B5EF4-FFF2-40B4-BE49-F238E27FC236}">
                  <a16:creationId xmlns:a16="http://schemas.microsoft.com/office/drawing/2014/main" id="{14ABD327-6E77-4941-AA5F-5CE99613A84E}"/>
                </a:ext>
              </a:extLst>
            </p:cNvPr>
            <p:cNvPicPr>
              <a:picLocks noChangeAspect="1"/>
            </p:cNvPicPr>
            <p:nvPr/>
          </p:nvPicPr>
          <p:blipFill>
            <a:blip r:embed="rId8"/>
            <a:stretch>
              <a:fillRect/>
            </a:stretch>
          </p:blipFill>
          <p:spPr>
            <a:xfrm>
              <a:off x="750953" y="3788058"/>
              <a:ext cx="2380148" cy="1681934"/>
            </a:xfrm>
            <a:prstGeom prst="rect">
              <a:avLst/>
            </a:prstGeom>
          </p:spPr>
        </p:pic>
        <p:pic>
          <p:nvPicPr>
            <p:cNvPr id="19" name="Image 18">
              <a:extLst>
                <a:ext uri="{FF2B5EF4-FFF2-40B4-BE49-F238E27FC236}">
                  <a16:creationId xmlns:a16="http://schemas.microsoft.com/office/drawing/2014/main" id="{A7036EEA-54DD-9F40-AB8A-57F3524D78AE}"/>
                </a:ext>
              </a:extLst>
            </p:cNvPr>
            <p:cNvPicPr>
              <a:picLocks noChangeAspect="1"/>
            </p:cNvPicPr>
            <p:nvPr/>
          </p:nvPicPr>
          <p:blipFill>
            <a:blip r:embed="rId9"/>
            <a:stretch>
              <a:fillRect/>
            </a:stretch>
          </p:blipFill>
          <p:spPr>
            <a:xfrm>
              <a:off x="4367160" y="5145578"/>
              <a:ext cx="1297727" cy="1019854"/>
            </a:xfrm>
            <a:prstGeom prst="rect">
              <a:avLst/>
            </a:prstGeom>
          </p:spPr>
        </p:pic>
        <p:pic>
          <p:nvPicPr>
            <p:cNvPr id="21" name="Image 20">
              <a:extLst>
                <a:ext uri="{FF2B5EF4-FFF2-40B4-BE49-F238E27FC236}">
                  <a16:creationId xmlns:a16="http://schemas.microsoft.com/office/drawing/2014/main" id="{21358222-0151-A644-84BC-DDDD757F6B43}"/>
                </a:ext>
              </a:extLst>
            </p:cNvPr>
            <p:cNvPicPr>
              <a:picLocks noChangeAspect="1"/>
            </p:cNvPicPr>
            <p:nvPr/>
          </p:nvPicPr>
          <p:blipFill>
            <a:blip r:embed="rId10"/>
            <a:stretch>
              <a:fillRect/>
            </a:stretch>
          </p:blipFill>
          <p:spPr>
            <a:xfrm>
              <a:off x="5777104" y="5412842"/>
              <a:ext cx="1708897" cy="485327"/>
            </a:xfrm>
            <a:prstGeom prst="rect">
              <a:avLst/>
            </a:prstGeom>
          </p:spPr>
        </p:pic>
        <p:pic>
          <p:nvPicPr>
            <p:cNvPr id="23" name="Image 22">
              <a:extLst>
                <a:ext uri="{FF2B5EF4-FFF2-40B4-BE49-F238E27FC236}">
                  <a16:creationId xmlns:a16="http://schemas.microsoft.com/office/drawing/2014/main" id="{E51CB325-3F77-0F4C-B1D0-A5F6B954A7EC}"/>
                </a:ext>
              </a:extLst>
            </p:cNvPr>
            <p:cNvPicPr>
              <a:picLocks noChangeAspect="1"/>
            </p:cNvPicPr>
            <p:nvPr/>
          </p:nvPicPr>
          <p:blipFill>
            <a:blip r:embed="rId11"/>
            <a:stretch>
              <a:fillRect/>
            </a:stretch>
          </p:blipFill>
          <p:spPr>
            <a:xfrm>
              <a:off x="6453877" y="4401540"/>
              <a:ext cx="2144023" cy="447723"/>
            </a:xfrm>
            <a:prstGeom prst="rect">
              <a:avLst/>
            </a:prstGeom>
          </p:spPr>
        </p:pic>
        <p:pic>
          <p:nvPicPr>
            <p:cNvPr id="25" name="Image 24">
              <a:extLst>
                <a:ext uri="{FF2B5EF4-FFF2-40B4-BE49-F238E27FC236}">
                  <a16:creationId xmlns:a16="http://schemas.microsoft.com/office/drawing/2014/main" id="{A2840370-343E-834A-994A-9EDF877D4E55}"/>
                </a:ext>
              </a:extLst>
            </p:cNvPr>
            <p:cNvPicPr>
              <a:picLocks noChangeAspect="1"/>
            </p:cNvPicPr>
            <p:nvPr/>
          </p:nvPicPr>
          <p:blipFill>
            <a:blip r:embed="rId12"/>
            <a:stretch>
              <a:fillRect/>
            </a:stretch>
          </p:blipFill>
          <p:spPr>
            <a:xfrm>
              <a:off x="4458329" y="3218850"/>
              <a:ext cx="1984496" cy="2808312"/>
            </a:xfrm>
            <a:prstGeom prst="rect">
              <a:avLst/>
            </a:prstGeom>
          </p:spPr>
        </p:pic>
        <p:pic>
          <p:nvPicPr>
            <p:cNvPr id="27" name="Image 26">
              <a:extLst>
                <a:ext uri="{FF2B5EF4-FFF2-40B4-BE49-F238E27FC236}">
                  <a16:creationId xmlns:a16="http://schemas.microsoft.com/office/drawing/2014/main" id="{57B08954-D61A-2343-9B8B-89CBD5AE79D0}"/>
                </a:ext>
              </a:extLst>
            </p:cNvPr>
            <p:cNvPicPr>
              <a:picLocks noChangeAspect="1"/>
            </p:cNvPicPr>
            <p:nvPr/>
          </p:nvPicPr>
          <p:blipFill>
            <a:blip r:embed="rId13"/>
            <a:stretch>
              <a:fillRect/>
            </a:stretch>
          </p:blipFill>
          <p:spPr>
            <a:xfrm>
              <a:off x="7644474" y="5145578"/>
              <a:ext cx="1351711" cy="1019854"/>
            </a:xfrm>
            <a:prstGeom prst="rect">
              <a:avLst/>
            </a:prstGeom>
          </p:spPr>
        </p:pic>
      </p:grpSp>
    </p:spTree>
    <p:extLst>
      <p:ext uri="{BB962C8B-B14F-4D97-AF65-F5344CB8AC3E}">
        <p14:creationId xmlns:p14="http://schemas.microsoft.com/office/powerpoint/2010/main" val="26490981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epoDia.jpg"/>
          <p:cNvPicPr>
            <a:picLocks noChangeAspect="1"/>
          </p:cNvPicPr>
          <p:nvPr/>
        </p:nvPicPr>
        <p:blipFill>
          <a:blip r:embed="rId2"/>
          <a:stretch>
            <a:fillRect/>
          </a:stretch>
        </p:blipFill>
        <p:spPr>
          <a:xfrm>
            <a:off x="1523" y="-12576"/>
            <a:ext cx="9160767" cy="6870575"/>
          </a:xfrm>
          <a:prstGeom prst="rect">
            <a:avLst/>
          </a:prstGeom>
        </p:spPr>
      </p:pic>
      <p:graphicFrame>
        <p:nvGraphicFramePr>
          <p:cNvPr id="5" name="Diagram 4"/>
          <p:cNvGraphicFramePr/>
          <p:nvPr>
            <p:extLst>
              <p:ext uri="{D42A27DB-BD31-4B8C-83A1-F6EECF244321}">
                <p14:modId xmlns:p14="http://schemas.microsoft.com/office/powerpoint/2010/main" val="2667248517"/>
              </p:ext>
            </p:extLst>
          </p:nvPr>
        </p:nvGraphicFramePr>
        <p:xfrm>
          <a:off x="605790" y="1886771"/>
          <a:ext cx="8081010" cy="164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8355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0B504A-AC8F-6349-8466-D055D537C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54528"/>
            <a:ext cx="9144000" cy="4303472"/>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FD383E31-CE4D-6849-86AA-FED71FB3C124}"/>
              </a:ext>
            </a:extLst>
          </p:cNvPr>
          <p:cNvPicPr>
            <a:picLocks noChangeAspect="1"/>
          </p:cNvPicPr>
          <p:nvPr/>
        </p:nvPicPr>
        <p:blipFill>
          <a:blip r:embed="rId3"/>
          <a:stretch>
            <a:fillRect/>
          </a:stretch>
        </p:blipFill>
        <p:spPr>
          <a:xfrm>
            <a:off x="434376" y="422691"/>
            <a:ext cx="3020558" cy="1665603"/>
          </a:xfrm>
          <a:prstGeom prst="rect">
            <a:avLst/>
          </a:prstGeom>
        </p:spPr>
      </p:pic>
      <p:sp>
        <p:nvSpPr>
          <p:cNvPr id="11" name="Rectangle 10">
            <a:extLst>
              <a:ext uri="{FF2B5EF4-FFF2-40B4-BE49-F238E27FC236}">
                <a16:creationId xmlns:a16="http://schemas.microsoft.com/office/drawing/2014/main" id="{45A38701-552E-6C4A-8C8A-D135E08F9911}"/>
              </a:ext>
            </a:extLst>
          </p:cNvPr>
          <p:cNvSpPr/>
          <p:nvPr/>
        </p:nvSpPr>
        <p:spPr>
          <a:xfrm>
            <a:off x="3808903" y="1335552"/>
            <a:ext cx="7380514" cy="1007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lnSpc>
                <a:spcPct val="150000"/>
              </a:lnSpc>
            </a:pPr>
            <a:r>
              <a:rPr lang="en-GB" sz="1350" b="1" dirty="0">
                <a:solidFill>
                  <a:srgbClr val="544401"/>
                </a:solidFill>
                <a:latin typeface="Arial" panose="020B0604020202020204" pitchFamily="34" charset="0"/>
                <a:cs typeface="Arial" panose="020B0604020202020204" pitchFamily="34" charset="0"/>
              </a:rPr>
              <a:t>Anne CLERMONTELLE</a:t>
            </a:r>
            <a:endParaRPr lang="en-GB" sz="750" dirty="0">
              <a:solidFill>
                <a:srgbClr val="544401"/>
              </a:solidFill>
              <a:latin typeface="Arial" panose="020B0604020202020204" pitchFamily="34" charset="0"/>
              <a:cs typeface="Arial" panose="020B0604020202020204" pitchFamily="34" charset="0"/>
            </a:endParaRPr>
          </a:p>
          <a:p>
            <a:pPr defTabSz="685800">
              <a:lnSpc>
                <a:spcPct val="150000"/>
              </a:lnSpc>
            </a:pPr>
            <a:r>
              <a:rPr lang="en-GB" sz="1200" dirty="0">
                <a:solidFill>
                  <a:srgbClr val="544401"/>
                </a:solidFill>
                <a:latin typeface="Arial" panose="020B0604020202020204" pitchFamily="34" charset="0"/>
                <a:cs typeface="Arial" panose="020B0604020202020204" pitchFamily="34" charset="0"/>
              </a:rPr>
              <a:t>1</a:t>
            </a:r>
            <a:r>
              <a:rPr lang="en-GB" sz="1200" baseline="30000" dirty="0">
                <a:solidFill>
                  <a:srgbClr val="544401"/>
                </a:solidFill>
                <a:latin typeface="Arial" panose="020B0604020202020204" pitchFamily="34" charset="0"/>
                <a:cs typeface="Arial" panose="020B0604020202020204" pitchFamily="34" charset="0"/>
              </a:rPr>
              <a:t>st</a:t>
            </a:r>
            <a:r>
              <a:rPr lang="en-GB" sz="1200" dirty="0">
                <a:solidFill>
                  <a:srgbClr val="544401"/>
                </a:solidFill>
                <a:latin typeface="Arial" panose="020B0604020202020204" pitchFamily="34" charset="0"/>
                <a:cs typeface="Arial" panose="020B0604020202020204" pitchFamily="34" charset="0"/>
              </a:rPr>
              <a:t> AREPO General Assembly of 2022</a:t>
            </a:r>
          </a:p>
          <a:p>
            <a:pPr defTabSz="685800">
              <a:lnSpc>
                <a:spcPct val="150000"/>
              </a:lnSpc>
            </a:pPr>
            <a:r>
              <a:rPr lang="en-GB" sz="1200" dirty="0">
                <a:solidFill>
                  <a:srgbClr val="544401"/>
                </a:solidFill>
                <a:latin typeface="Arial" panose="020B0604020202020204" pitchFamily="34" charset="0"/>
                <a:cs typeface="Arial" panose="020B0604020202020204" pitchFamily="34" charset="0"/>
              </a:rPr>
              <a:t>April 28, 2022, Brussels</a:t>
            </a:r>
            <a:endParaRPr lang="en-GB" sz="1200" b="1" dirty="0">
              <a:solidFill>
                <a:srgbClr val="544401"/>
              </a:solidFill>
              <a:latin typeface="Arial" panose="020B0604020202020204" pitchFamily="34" charset="0"/>
              <a:cs typeface="Arial" panose="020B0604020202020204" pitchFamily="34" charset="0"/>
            </a:endParaRPr>
          </a:p>
          <a:p>
            <a:pPr defTabSz="685800"/>
            <a:endParaRPr lang="en-GB" sz="900" b="1" dirty="0">
              <a:solidFill>
                <a:srgbClr val="544401"/>
              </a:solidFill>
              <a:latin typeface="Arial" panose="020B0604020202020204" pitchFamily="34" charset="0"/>
              <a:cs typeface="Arial" panose="020B0604020202020204" pitchFamily="34" charset="0"/>
            </a:endParaRPr>
          </a:p>
        </p:txBody>
      </p:sp>
      <p:cxnSp>
        <p:nvCxnSpPr>
          <p:cNvPr id="12" name="Straight Connector 4">
            <a:extLst>
              <a:ext uri="{FF2B5EF4-FFF2-40B4-BE49-F238E27FC236}">
                <a16:creationId xmlns:a16="http://schemas.microsoft.com/office/drawing/2014/main" id="{C64B7DBB-AC57-7245-8F3B-A9FEF6347C11}"/>
              </a:ext>
            </a:extLst>
          </p:cNvPr>
          <p:cNvCxnSpPr>
            <a:cxnSpLocks/>
          </p:cNvCxnSpPr>
          <p:nvPr/>
        </p:nvCxnSpPr>
        <p:spPr>
          <a:xfrm flipH="1">
            <a:off x="3765127" y="1420003"/>
            <a:ext cx="1" cy="839011"/>
          </a:xfrm>
          <a:prstGeom prst="line">
            <a:avLst/>
          </a:prstGeom>
          <a:ln w="28575">
            <a:solidFill>
              <a:srgbClr val="CF5501"/>
            </a:solidFill>
          </a:ln>
        </p:spPr>
        <p:style>
          <a:lnRef idx="1">
            <a:schemeClr val="accent4"/>
          </a:lnRef>
          <a:fillRef idx="0">
            <a:schemeClr val="accent4"/>
          </a:fillRef>
          <a:effectRef idx="0">
            <a:schemeClr val="accent4"/>
          </a:effectRef>
          <a:fontRef idx="minor">
            <a:schemeClr val="tx1"/>
          </a:fontRef>
        </p:style>
      </p:cxnSp>
      <p:pic>
        <p:nvPicPr>
          <p:cNvPr id="8" name="Image 7">
            <a:extLst>
              <a:ext uri="{FF2B5EF4-FFF2-40B4-BE49-F238E27FC236}">
                <a16:creationId xmlns:a16="http://schemas.microsoft.com/office/drawing/2014/main" id="{322521E6-B6C7-2040-9301-FC1C533F4204}"/>
              </a:ext>
            </a:extLst>
          </p:cNvPr>
          <p:cNvPicPr>
            <a:picLocks noChangeAspect="1"/>
          </p:cNvPicPr>
          <p:nvPr/>
        </p:nvPicPr>
        <p:blipFill rotWithShape="1">
          <a:blip r:embed="rId4"/>
          <a:srcRect r="25947"/>
          <a:stretch/>
        </p:blipFill>
        <p:spPr>
          <a:xfrm>
            <a:off x="6299445" y="0"/>
            <a:ext cx="2857255" cy="3582776"/>
          </a:xfrm>
          <a:prstGeom prst="rect">
            <a:avLst/>
          </a:prstGeom>
        </p:spPr>
      </p:pic>
      <p:sp>
        <p:nvSpPr>
          <p:cNvPr id="7" name="Rectangle 6">
            <a:extLst>
              <a:ext uri="{FF2B5EF4-FFF2-40B4-BE49-F238E27FC236}">
                <a16:creationId xmlns:a16="http://schemas.microsoft.com/office/drawing/2014/main" id="{1603EA9B-BF25-4B4D-83D6-7ADF8018BFF3}"/>
              </a:ext>
            </a:extLst>
          </p:cNvPr>
          <p:cNvSpPr/>
          <p:nvPr/>
        </p:nvSpPr>
        <p:spPr>
          <a:xfrm>
            <a:off x="3808903" y="422691"/>
            <a:ext cx="5147733" cy="480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err="1">
                <a:solidFill>
                  <a:srgbClr val="544401"/>
                </a:solidFill>
                <a:latin typeface="Arial" panose="020B0604020202020204" pitchFamily="34" charset="0"/>
                <a:cs typeface="Arial" panose="020B0604020202020204" pitchFamily="34" charset="0"/>
              </a:rPr>
              <a:t>AGROSMARTglobal</a:t>
            </a:r>
            <a:r>
              <a:rPr lang="en-GB" sz="2400" b="1" dirty="0">
                <a:solidFill>
                  <a:srgbClr val="544401"/>
                </a:solidFill>
                <a:latin typeface="Arial" panose="020B0604020202020204" pitchFamily="34" charset="0"/>
                <a:cs typeface="Arial" panose="020B0604020202020204" pitchFamily="34" charset="0"/>
              </a:rPr>
              <a:t> presentation</a:t>
            </a:r>
          </a:p>
          <a:p>
            <a:r>
              <a:rPr lang="en-GB" sz="1350" dirty="0">
                <a:solidFill>
                  <a:srgbClr val="544401"/>
                </a:solidFill>
                <a:latin typeface="Arial" panose="020B0604020202020204" pitchFamily="34" charset="0"/>
                <a:cs typeface="Arial" panose="020B0604020202020204" pitchFamily="34" charset="0"/>
              </a:rPr>
              <a:t>Interreg </a:t>
            </a:r>
            <a:r>
              <a:rPr lang="en-GB" sz="1350" dirty="0" err="1">
                <a:solidFill>
                  <a:srgbClr val="544401"/>
                </a:solidFill>
                <a:latin typeface="Arial" panose="020B0604020202020204" pitchFamily="34" charset="0"/>
                <a:cs typeface="Arial" panose="020B0604020202020204" pitchFamily="34" charset="0"/>
              </a:rPr>
              <a:t>Sudoe</a:t>
            </a:r>
            <a:r>
              <a:rPr lang="en-GB" sz="1350" dirty="0">
                <a:solidFill>
                  <a:srgbClr val="544401"/>
                </a:solidFill>
                <a:latin typeface="Arial" panose="020B0604020202020204" pitchFamily="34" charset="0"/>
                <a:cs typeface="Arial" panose="020B0604020202020204" pitchFamily="34" charset="0"/>
              </a:rPr>
              <a:t> 2014-2020 programme</a:t>
            </a:r>
          </a:p>
        </p:txBody>
      </p:sp>
    </p:spTree>
    <p:extLst>
      <p:ext uri="{BB962C8B-B14F-4D97-AF65-F5344CB8AC3E}">
        <p14:creationId xmlns:p14="http://schemas.microsoft.com/office/powerpoint/2010/main" val="374967103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3A0B2F-3574-4F48-9E1A-02D42038A7E7}"/>
              </a:ext>
            </a:extLst>
          </p:cNvPr>
          <p:cNvSpPr/>
          <p:nvPr/>
        </p:nvSpPr>
        <p:spPr>
          <a:xfrm>
            <a:off x="1227364" y="6266663"/>
            <a:ext cx="4540713" cy="440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685800"/>
            <a:r>
              <a:rPr lang="en-US" sz="700" dirty="0">
                <a:solidFill>
                  <a:srgbClr val="544401"/>
                </a:solidFill>
                <a:latin typeface="Arial" panose="020B0604020202020204" pitchFamily="34" charset="0"/>
                <a:cs typeface="Arial" panose="020B0604020202020204" pitchFamily="34" charset="0"/>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lang="fr-FR" sz="700" dirty="0">
              <a:solidFill>
                <a:srgbClr val="544401"/>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8F8201-9760-A040-99E0-939244E36E07}"/>
              </a:ext>
            </a:extLst>
          </p:cNvPr>
          <p:cNvPicPr>
            <a:picLocks noChangeAspect="1"/>
          </p:cNvPicPr>
          <p:nvPr/>
        </p:nvPicPr>
        <p:blipFill>
          <a:blip r:embed="rId2"/>
          <a:stretch>
            <a:fillRect/>
          </a:stretch>
        </p:blipFill>
        <p:spPr>
          <a:xfrm>
            <a:off x="548139" y="6266663"/>
            <a:ext cx="661481" cy="440816"/>
          </a:xfrm>
          <a:prstGeom prst="rect">
            <a:avLst/>
          </a:prstGeom>
        </p:spPr>
      </p:pic>
      <p:sp>
        <p:nvSpPr>
          <p:cNvPr id="14" name="Rectangle 13">
            <a:extLst>
              <a:ext uri="{FF2B5EF4-FFF2-40B4-BE49-F238E27FC236}">
                <a16:creationId xmlns:a16="http://schemas.microsoft.com/office/drawing/2014/main" id="{84355D03-1EC3-6341-A4AD-2174B00EBC54}"/>
              </a:ext>
            </a:extLst>
          </p:cNvPr>
          <p:cNvSpPr/>
          <p:nvPr/>
        </p:nvSpPr>
        <p:spPr>
          <a:xfrm>
            <a:off x="0" y="0"/>
            <a:ext cx="387927" cy="6858000"/>
          </a:xfrm>
          <a:prstGeom prst="rect">
            <a:avLst/>
          </a:prstGeom>
          <a:solidFill>
            <a:srgbClr val="54440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544401"/>
              </a:highlight>
            </a:endParaRPr>
          </a:p>
        </p:txBody>
      </p:sp>
      <p:sp>
        <p:nvSpPr>
          <p:cNvPr id="16" name="ZoneTexte 15">
            <a:extLst>
              <a:ext uri="{FF2B5EF4-FFF2-40B4-BE49-F238E27FC236}">
                <a16:creationId xmlns:a16="http://schemas.microsoft.com/office/drawing/2014/main" id="{98D5667F-DF0D-0448-AAFB-8D6349CCB736}"/>
              </a:ext>
            </a:extLst>
          </p:cNvPr>
          <p:cNvSpPr txBox="1"/>
          <p:nvPr/>
        </p:nvSpPr>
        <p:spPr>
          <a:xfrm rot="16200000">
            <a:off x="-2945526" y="3328973"/>
            <a:ext cx="6250429" cy="200055"/>
          </a:xfrm>
          <a:prstGeom prst="rect">
            <a:avLst/>
          </a:prstGeom>
          <a:noFill/>
        </p:spPr>
        <p:txBody>
          <a:bodyPr wrap="none" rtlCol="0">
            <a:spAutoFit/>
          </a:bodyPr>
          <a:lstStyle/>
          <a:p>
            <a:r>
              <a:rPr lang="en-GB" sz="700" dirty="0" err="1">
                <a:solidFill>
                  <a:schemeClr val="bg1"/>
                </a:solidFill>
                <a:latin typeface="Arial" panose="020B0604020202020204" pitchFamily="34" charset="0"/>
                <a:cs typeface="Arial" panose="020B0604020202020204" pitchFamily="34" charset="0"/>
              </a:rPr>
              <a:t>AGROSMARTglobal</a:t>
            </a:r>
            <a:r>
              <a:rPr lang="en-GB" sz="7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700" dirty="0" err="1">
                <a:solidFill>
                  <a:schemeClr val="bg1"/>
                </a:solidFill>
                <a:latin typeface="Arial" panose="020B0604020202020204" pitchFamily="34" charset="0"/>
                <a:cs typeface="Arial" panose="020B0604020202020204" pitchFamily="34" charset="0"/>
              </a:rPr>
              <a:t>Sudoe</a:t>
            </a:r>
            <a:r>
              <a:rPr lang="en-GB" sz="700" dirty="0">
                <a:solidFill>
                  <a:schemeClr val="bg1"/>
                </a:solidFill>
                <a:latin typeface="Arial" panose="020B0604020202020204" pitchFamily="34" charset="0"/>
                <a:cs typeface="Arial" panose="020B0604020202020204" pitchFamily="34" charset="0"/>
              </a:rPr>
              <a:t> rural areas</a:t>
            </a:r>
          </a:p>
        </p:txBody>
      </p:sp>
      <p:grpSp>
        <p:nvGrpSpPr>
          <p:cNvPr id="4" name="Groupe 3">
            <a:extLst>
              <a:ext uri="{FF2B5EF4-FFF2-40B4-BE49-F238E27FC236}">
                <a16:creationId xmlns:a16="http://schemas.microsoft.com/office/drawing/2014/main" id="{009178FE-CD59-4148-8E1C-1ADCE98034A6}"/>
              </a:ext>
            </a:extLst>
          </p:cNvPr>
          <p:cNvGrpSpPr/>
          <p:nvPr/>
        </p:nvGrpSpPr>
        <p:grpSpPr>
          <a:xfrm>
            <a:off x="6415786" y="1715868"/>
            <a:ext cx="2458992" cy="2184174"/>
            <a:chOff x="6427818" y="1559456"/>
            <a:chExt cx="2458992" cy="2184174"/>
          </a:xfrm>
        </p:grpSpPr>
        <p:sp>
          <p:nvSpPr>
            <p:cNvPr id="8" name="9 Rectángulo">
              <a:extLst>
                <a:ext uri="{FF2B5EF4-FFF2-40B4-BE49-F238E27FC236}">
                  <a16:creationId xmlns:a16="http://schemas.microsoft.com/office/drawing/2014/main" id="{94ECB8EF-185A-1E41-BCE8-FC2C32A27147}"/>
                </a:ext>
              </a:extLst>
            </p:cNvPr>
            <p:cNvSpPr/>
            <p:nvPr/>
          </p:nvSpPr>
          <p:spPr>
            <a:xfrm>
              <a:off x="6687022" y="1559456"/>
              <a:ext cx="1940585" cy="2184174"/>
            </a:xfrm>
            <a:prstGeom prst="rect">
              <a:avLst/>
            </a:prstGeom>
            <a:solidFill>
              <a:srgbClr val="4A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rebuchet MS" pitchFamily="34" charset="0"/>
                <a:cs typeface="Arial" pitchFamily="34" charset="0"/>
              </a:endParaRPr>
            </a:p>
            <a:p>
              <a:pPr algn="ctr"/>
              <a:endParaRPr lang="en-GB" dirty="0">
                <a:solidFill>
                  <a:schemeClr val="tx1"/>
                </a:solidFill>
                <a:latin typeface="Trebuchet MS" pitchFamily="34" charset="0"/>
                <a:cs typeface="Arial" pitchFamily="34" charset="0"/>
              </a:endParaRPr>
            </a:p>
            <a:p>
              <a:pPr algn="ctr"/>
              <a:endParaRPr lang="en-GB" sz="1600" dirty="0">
                <a:solidFill>
                  <a:schemeClr val="tx1"/>
                </a:solidFill>
                <a:latin typeface="Trebuchet MS" pitchFamily="34" charset="0"/>
                <a:cs typeface="Arial" pitchFamily="34" charset="0"/>
              </a:endParaRPr>
            </a:p>
            <a:p>
              <a:pPr algn="ctr"/>
              <a:endParaRPr lang="en-GB" dirty="0">
                <a:solidFill>
                  <a:schemeClr val="tx1"/>
                </a:solidFill>
                <a:latin typeface="Trebuchet MS" pitchFamily="34" charset="0"/>
                <a:cs typeface="Arial" pitchFamily="34" charset="0"/>
              </a:endParaRPr>
            </a:p>
            <a:p>
              <a:pPr algn="ctr"/>
              <a:endParaRPr lang="en-GB" dirty="0">
                <a:solidFill>
                  <a:schemeClr val="tx1"/>
                </a:solidFill>
                <a:latin typeface="Trebuchet MS" pitchFamily="34" charset="0"/>
                <a:cs typeface="Arial" pitchFamily="34" charset="0"/>
              </a:endParaRPr>
            </a:p>
            <a:p>
              <a:pPr algn="ctr"/>
              <a:endParaRPr lang="en-GB" dirty="0">
                <a:solidFill>
                  <a:schemeClr val="tx1"/>
                </a:solidFill>
                <a:latin typeface="Trebuchet MS" pitchFamily="34" charset="0"/>
                <a:cs typeface="Arial" pitchFamily="34" charset="0"/>
              </a:endParaRPr>
            </a:p>
            <a:p>
              <a:pPr algn="ctr"/>
              <a:endParaRPr lang="es-ES" dirty="0">
                <a:solidFill>
                  <a:schemeClr val="tx1"/>
                </a:solidFill>
                <a:latin typeface="Trebuchet MS" pitchFamily="34" charset="0"/>
                <a:cs typeface="Arial" pitchFamily="34" charset="0"/>
              </a:endParaRPr>
            </a:p>
          </p:txBody>
        </p:sp>
        <p:sp>
          <p:nvSpPr>
            <p:cNvPr id="11" name="Rectangle 1">
              <a:extLst>
                <a:ext uri="{FF2B5EF4-FFF2-40B4-BE49-F238E27FC236}">
                  <a16:creationId xmlns:a16="http://schemas.microsoft.com/office/drawing/2014/main" id="{CC17ACAF-E7C8-7345-8B48-E8E393ED7125}"/>
                </a:ext>
              </a:extLst>
            </p:cNvPr>
            <p:cNvSpPr>
              <a:spLocks noChangeArrowheads="1"/>
            </p:cNvSpPr>
            <p:nvPr/>
          </p:nvSpPr>
          <p:spPr bwMode="auto">
            <a:xfrm>
              <a:off x="6427818" y="1643575"/>
              <a:ext cx="2458992" cy="20159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s-ES" sz="1000" b="1"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REFERENCE N°:</a:t>
              </a:r>
              <a:br>
                <a:rPr kumimoji="0" lang="es-ES" sz="1000" b="1"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br>
              <a:r>
                <a:rPr lang="es-ES" sz="1000" dirty="0">
                  <a:solidFill>
                    <a:schemeClr val="bg1"/>
                  </a:solidFill>
                  <a:latin typeface="Arial" panose="020B0604020202020204" pitchFamily="34" charset="0"/>
                  <a:ea typeface="Calibri" pitchFamily="34" charset="0"/>
                  <a:cs typeface="Arial" panose="020B0604020202020204" pitchFamily="34" charset="0"/>
                </a:rPr>
                <a:t>SOE3/P2/E0897</a:t>
              </a:r>
              <a:endParaRPr kumimoji="0" lang="es-ES" sz="100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000" b="1"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s-ES" sz="1000" b="1" dirty="0">
                  <a:solidFill>
                    <a:schemeClr val="bg1"/>
                  </a:solidFill>
                  <a:latin typeface="Arial" panose="020B0604020202020204" pitchFamily="34" charset="0"/>
                  <a:ea typeface="Calibri" pitchFamily="34" charset="0"/>
                  <a:cs typeface="Arial" panose="020B0604020202020204" pitchFamily="34" charset="0"/>
                </a:rPr>
                <a:t>CALL</a:t>
              </a:r>
              <a:r>
                <a:rPr kumimoji="0" lang="es-ES" sz="1000" b="1"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 </a:t>
              </a:r>
            </a:p>
            <a:p>
              <a:pPr lvl="0" algn="ctr" eaLnBrk="0" fontAlgn="base" hangingPunct="0">
                <a:spcBef>
                  <a:spcPct val="0"/>
                </a:spcBef>
                <a:spcAft>
                  <a:spcPct val="0"/>
                </a:spcAft>
              </a:pPr>
              <a:r>
                <a:rPr lang="es-ES" sz="1000" dirty="0">
                  <a:solidFill>
                    <a:schemeClr val="bg1"/>
                  </a:solidFill>
                  <a:latin typeface="Arial" panose="020B0604020202020204" pitchFamily="34" charset="0"/>
                  <a:ea typeface="Calibri" pitchFamily="34" charset="0"/>
                  <a:cs typeface="Arial" panose="020B0604020202020204" pitchFamily="34" charset="0"/>
                </a:rPr>
                <a:t>3rd</a:t>
              </a: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 </a:t>
              </a:r>
              <a:r>
                <a:rPr kumimoji="0" lang="es-ES" sz="1000" b="0" i="0" u="none" strike="noStrike" cap="none" normalizeH="0" baseline="0" dirty="0" err="1">
                  <a:ln>
                    <a:noFill/>
                  </a:ln>
                  <a:solidFill>
                    <a:schemeClr val="bg1"/>
                  </a:solidFill>
                  <a:effectLst/>
                  <a:latin typeface="Arial" panose="020B0604020202020204" pitchFamily="34" charset="0"/>
                  <a:ea typeface="Calibri" pitchFamily="34" charset="0"/>
                  <a:cs typeface="Arial" panose="020B0604020202020204" pitchFamily="34" charset="0"/>
                </a:rPr>
                <a:t>call</a:t>
              </a: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 2018 </a:t>
              </a:r>
              <a:r>
                <a:rPr lang="es-ES" sz="1000" dirty="0">
                  <a:solidFill>
                    <a:schemeClr val="bg1"/>
                  </a:solidFill>
                  <a:latin typeface="Arial" panose="020B0604020202020204" pitchFamily="34" charset="0"/>
                  <a:ea typeface="Calibri" pitchFamily="34" charset="0"/>
                  <a:cs typeface="Arial" panose="020B0604020202020204" pitchFamily="34" charset="0"/>
                </a:rPr>
                <a:t>of </a:t>
              </a:r>
              <a:r>
                <a:rPr lang="es-ES" sz="1000" dirty="0" err="1">
                  <a:solidFill>
                    <a:schemeClr val="bg1"/>
                  </a:solidFill>
                  <a:latin typeface="Arial" panose="020B0604020202020204" pitchFamily="34" charset="0"/>
                  <a:ea typeface="Calibri" pitchFamily="34" charset="0"/>
                  <a:cs typeface="Arial" panose="020B0604020202020204" pitchFamily="34" charset="0"/>
                </a:rPr>
                <a:t>Interreg</a:t>
              </a:r>
              <a:br>
                <a:rPr lang="es-ES" sz="1000" dirty="0">
                  <a:solidFill>
                    <a:schemeClr val="bg1"/>
                  </a:solidFill>
                  <a:latin typeface="Arial" panose="020B0604020202020204" pitchFamily="34" charset="0"/>
                  <a:ea typeface="Calibri" pitchFamily="34" charset="0"/>
                  <a:cs typeface="Arial" panose="020B0604020202020204" pitchFamily="34" charset="0"/>
                </a:rPr>
              </a:br>
              <a:r>
                <a:rPr lang="es-ES" sz="1000" dirty="0" err="1">
                  <a:solidFill>
                    <a:schemeClr val="bg1"/>
                  </a:solidFill>
                  <a:latin typeface="Arial" panose="020B0604020202020204" pitchFamily="34" charset="0"/>
                  <a:ea typeface="Calibri" pitchFamily="34" charset="0"/>
                  <a:cs typeface="Arial" panose="020B0604020202020204" pitchFamily="34" charset="0"/>
                </a:rPr>
                <a:t>Sudoe</a:t>
              </a:r>
              <a:r>
                <a:rPr lang="es-ES" sz="1000" dirty="0">
                  <a:solidFill>
                    <a:schemeClr val="bg1"/>
                  </a:solidFill>
                  <a:latin typeface="Arial" panose="020B0604020202020204" pitchFamily="34" charset="0"/>
                  <a:ea typeface="Calibri" pitchFamily="34" charset="0"/>
                  <a:cs typeface="Arial" panose="020B0604020202020204" pitchFamily="34" charset="0"/>
                </a:rPr>
                <a:t> </a:t>
              </a:r>
              <a:r>
                <a:rPr lang="es-ES" sz="1000" dirty="0" err="1">
                  <a:solidFill>
                    <a:schemeClr val="bg1"/>
                  </a:solidFill>
                  <a:latin typeface="Arial" panose="020B0604020202020204" pitchFamily="34" charset="0"/>
                  <a:ea typeface="Calibri" pitchFamily="34" charset="0"/>
                  <a:cs typeface="Arial" panose="020B0604020202020204" pitchFamily="34" charset="0"/>
                </a:rPr>
                <a:t>Programme</a:t>
              </a:r>
              <a:endParaRPr lang="es-ES" sz="1000" dirty="0">
                <a:solidFill>
                  <a:schemeClr val="bg1"/>
                </a:solidFill>
                <a:latin typeface="Arial" panose="020B0604020202020204" pitchFamily="34" charset="0"/>
                <a:ea typeface="Calibri" pitchFamily="34" charset="0"/>
                <a:cs typeface="Arial" panose="020B0604020202020204" pitchFamily="34" charset="0"/>
              </a:endParaRPr>
            </a:p>
            <a:p>
              <a:pPr lvl="0" algn="ctr" eaLnBrk="0" fontAlgn="base" hangingPunct="0">
                <a:spcBef>
                  <a:spcPct val="0"/>
                </a:spcBef>
                <a:spcAft>
                  <a:spcPct val="0"/>
                </a:spcAft>
              </a:pPr>
              <a:r>
                <a:rPr lang="es-ES" sz="1000" dirty="0">
                  <a:solidFill>
                    <a:schemeClr val="bg1"/>
                  </a:solidFill>
                  <a:latin typeface="Arial" panose="020B0604020202020204" pitchFamily="34" charset="0"/>
                  <a:ea typeface="Calibri" pitchFamily="34" charset="0"/>
                  <a:cs typeface="Arial" panose="020B0604020202020204" pitchFamily="34" charset="0"/>
                </a:rPr>
                <a:t>2014 – 2020</a:t>
              </a: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 </a:t>
              </a:r>
              <a:endParaRPr kumimoji="0" lang="es-ES" sz="1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000" b="1"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s-ES" sz="1000" b="1" dirty="0">
                  <a:solidFill>
                    <a:schemeClr val="bg1"/>
                  </a:solidFill>
                  <a:latin typeface="Arial" panose="020B0604020202020204" pitchFamily="34" charset="0"/>
                  <a:ea typeface="Calibri" pitchFamily="34" charset="0"/>
                  <a:cs typeface="Arial" panose="020B0604020202020204" pitchFamily="34" charset="0"/>
                </a:rPr>
                <a:t>PRIORITY AXIS 2</a:t>
              </a:r>
              <a:r>
                <a:rPr kumimoji="0" lang="es-ES" sz="1000" b="1"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err="1">
                  <a:ln>
                    <a:noFill/>
                  </a:ln>
                  <a:solidFill>
                    <a:schemeClr val="bg1"/>
                  </a:solidFill>
                  <a:effectLst/>
                  <a:latin typeface="Arial" panose="020B0604020202020204" pitchFamily="34" charset="0"/>
                  <a:ea typeface="Calibri" pitchFamily="34" charset="0"/>
                  <a:cs typeface="Arial" panose="020B0604020202020204" pitchFamily="34" charset="0"/>
                </a:rPr>
                <a:t>Promoting</a:t>
              </a: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 </a:t>
              </a:r>
              <a:r>
                <a:rPr kumimoji="0" lang="es-ES" sz="1000" b="0" i="0" u="none" strike="noStrike" cap="none" normalizeH="0" baseline="0" dirty="0" err="1">
                  <a:ln>
                    <a:noFill/>
                  </a:ln>
                  <a:solidFill>
                    <a:schemeClr val="bg1"/>
                  </a:solidFill>
                  <a:effectLst/>
                  <a:latin typeface="Arial" panose="020B0604020202020204" pitchFamily="34" charset="0"/>
                  <a:ea typeface="Calibri" pitchFamily="34" charset="0"/>
                  <a:cs typeface="Arial" panose="020B0604020202020204" pitchFamily="34" charset="0"/>
                </a:rPr>
                <a:t>the</a:t>
              </a: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 </a:t>
              </a:r>
              <a:r>
                <a:rPr kumimoji="0" lang="es-ES" sz="1000" b="0" i="0" u="none" strike="noStrike" cap="none" normalizeH="0" baseline="0" dirty="0" err="1">
                  <a:ln>
                    <a:noFill/>
                  </a:ln>
                  <a:solidFill>
                    <a:schemeClr val="bg1"/>
                  </a:solidFill>
                  <a:effectLst/>
                  <a:latin typeface="Arial" panose="020B0604020202020204" pitchFamily="34" charset="0"/>
                  <a:ea typeface="Calibri" pitchFamily="34" charset="0"/>
                  <a:cs typeface="Arial" panose="020B0604020202020204" pitchFamily="34" charset="0"/>
                </a:rPr>
                <a:t>competitiveness</a:t>
              </a:r>
              <a:br>
                <a:rPr lang="es-ES" sz="1000" dirty="0">
                  <a:solidFill>
                    <a:schemeClr val="bg1"/>
                  </a:solidFill>
                  <a:latin typeface="Arial" panose="020B0604020202020204" pitchFamily="34" charset="0"/>
                  <a:ea typeface="Calibri" pitchFamily="34" charset="0"/>
                  <a:cs typeface="Arial" panose="020B0604020202020204" pitchFamily="34" charset="0"/>
                </a:rPr>
              </a:b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and </a:t>
              </a:r>
              <a:r>
                <a:rPr kumimoji="0" lang="es-ES" sz="1000" b="0" i="0" u="none" strike="noStrike" cap="none" normalizeH="0" baseline="0" dirty="0" err="1">
                  <a:ln>
                    <a:noFill/>
                  </a:ln>
                  <a:solidFill>
                    <a:schemeClr val="bg1"/>
                  </a:solidFill>
                  <a:effectLst/>
                  <a:latin typeface="Arial" panose="020B0604020202020204" pitchFamily="34" charset="0"/>
                  <a:ea typeface="Calibri" pitchFamily="34" charset="0"/>
                  <a:cs typeface="Arial" panose="020B0604020202020204" pitchFamily="34" charset="0"/>
                </a:rPr>
                <a:t>the</a:t>
              </a: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 </a:t>
              </a:r>
              <a:r>
                <a:rPr kumimoji="0" lang="es-ES" sz="1000" b="0" i="0" u="none" strike="noStrike" cap="none" normalizeH="0" baseline="0" dirty="0" err="1">
                  <a:ln>
                    <a:noFill/>
                  </a:ln>
                  <a:solidFill>
                    <a:schemeClr val="bg1"/>
                  </a:solidFill>
                  <a:effectLst/>
                  <a:latin typeface="Arial" panose="020B0604020202020204" pitchFamily="34" charset="0"/>
                  <a:ea typeface="Calibri" pitchFamily="34" charset="0"/>
                  <a:cs typeface="Arial" panose="020B0604020202020204" pitchFamily="34" charset="0"/>
                </a:rPr>
                <a:t>internationalisation</a:t>
              </a:r>
              <a:br>
                <a:rPr lang="es-ES" sz="1000" dirty="0">
                  <a:solidFill>
                    <a:schemeClr val="bg1"/>
                  </a:solidFill>
                  <a:latin typeface="Arial" panose="020B0604020202020204" pitchFamily="34" charset="0"/>
                  <a:ea typeface="Calibri" pitchFamily="34" charset="0"/>
                  <a:cs typeface="Arial" panose="020B0604020202020204" pitchFamily="34" charset="0"/>
                </a:rPr>
              </a:br>
              <a:r>
                <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of </a:t>
              </a:r>
              <a:r>
                <a:rPr kumimoji="0" lang="es-ES" sz="1000" b="0" i="0" u="none" strike="noStrike" cap="none" normalizeH="0" baseline="0" dirty="0" err="1">
                  <a:ln>
                    <a:noFill/>
                  </a:ln>
                  <a:solidFill>
                    <a:schemeClr val="bg1"/>
                  </a:solidFill>
                  <a:effectLst/>
                  <a:latin typeface="Arial" panose="020B0604020202020204" pitchFamily="34" charset="0"/>
                  <a:ea typeface="Calibri" pitchFamily="34" charset="0"/>
                  <a:cs typeface="Arial" panose="020B0604020202020204" pitchFamily="34" charset="0"/>
                </a:rPr>
                <a:t>Southwest</a:t>
              </a:r>
              <a:r>
                <a:rPr lang="es-ES" sz="1000" dirty="0">
                  <a:solidFill>
                    <a:schemeClr val="bg1"/>
                  </a:solidFill>
                  <a:latin typeface="Arial" panose="020B0604020202020204" pitchFamily="34" charset="0"/>
                  <a:ea typeface="Calibri" pitchFamily="34" charset="0"/>
                  <a:cs typeface="Arial" panose="020B0604020202020204" pitchFamily="34" charset="0"/>
                </a:rPr>
                <a:t> </a:t>
              </a:r>
              <a:r>
                <a:rPr lang="es-ES" sz="1000" dirty="0" err="1">
                  <a:solidFill>
                    <a:schemeClr val="bg1"/>
                  </a:solidFill>
                  <a:latin typeface="Arial" panose="020B0604020202020204" pitchFamily="34" charset="0"/>
                  <a:ea typeface="Calibri" pitchFamily="34" charset="0"/>
                  <a:cs typeface="Arial" panose="020B0604020202020204" pitchFamily="34" charset="0"/>
                </a:rPr>
                <a:t>Europe</a:t>
              </a:r>
              <a:r>
                <a:rPr lang="es-ES" sz="1000" dirty="0">
                  <a:solidFill>
                    <a:schemeClr val="bg1"/>
                  </a:solidFill>
                  <a:latin typeface="Arial" panose="020B0604020202020204" pitchFamily="34" charset="0"/>
                  <a:ea typeface="Calibri" pitchFamily="34" charset="0"/>
                  <a:cs typeface="Arial" panose="020B0604020202020204" pitchFamily="34" charset="0"/>
                </a:rPr>
                <a:t> </a:t>
              </a:r>
              <a:r>
                <a:rPr lang="es-ES" sz="1000" dirty="0" err="1">
                  <a:solidFill>
                    <a:schemeClr val="bg1"/>
                  </a:solidFill>
                  <a:latin typeface="Arial" panose="020B0604020202020204" pitchFamily="34" charset="0"/>
                  <a:ea typeface="Calibri" pitchFamily="34" charset="0"/>
                  <a:cs typeface="Arial" panose="020B0604020202020204" pitchFamily="34" charset="0"/>
                </a:rPr>
                <a:t>SMEs</a:t>
              </a:r>
              <a:endParaRPr kumimoji="0" lang="es-ES" sz="1000" b="0" i="0" u="none"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endParaRPr>
            </a:p>
          </p:txBody>
        </p:sp>
      </p:grpSp>
      <p:sp>
        <p:nvSpPr>
          <p:cNvPr id="17" name="Title 13">
            <a:extLst>
              <a:ext uri="{FF2B5EF4-FFF2-40B4-BE49-F238E27FC236}">
                <a16:creationId xmlns:a16="http://schemas.microsoft.com/office/drawing/2014/main" id="{CD6C7E13-240F-0F4E-9148-8611DEA3FA2C}"/>
              </a:ext>
            </a:extLst>
          </p:cNvPr>
          <p:cNvSpPr>
            <a:spLocks noGrp="1"/>
          </p:cNvSpPr>
          <p:nvPr>
            <p:ph type="title"/>
          </p:nvPr>
        </p:nvSpPr>
        <p:spPr>
          <a:xfrm>
            <a:off x="1418547" y="174612"/>
            <a:ext cx="5850601" cy="997744"/>
          </a:xfrm>
        </p:spPr>
        <p:txBody>
          <a:bodyPr>
            <a:noAutofit/>
          </a:bodyPr>
          <a:lstStyle/>
          <a:p>
            <a:pPr algn="l"/>
            <a:r>
              <a:rPr lang="en-GB" sz="2800" b="1" dirty="0">
                <a:solidFill>
                  <a:srgbClr val="544401"/>
                </a:solidFill>
                <a:latin typeface="Arial" panose="020B0604020202020204" pitchFamily="34" charset="0"/>
                <a:cs typeface="Arial" panose="020B0604020202020204" pitchFamily="34" charset="0"/>
              </a:rPr>
              <a:t>What is </a:t>
            </a:r>
            <a:r>
              <a:rPr lang="en-GB" sz="2800" b="1" dirty="0" err="1">
                <a:solidFill>
                  <a:srgbClr val="544401"/>
                </a:solidFill>
                <a:latin typeface="Arial" panose="020B0604020202020204" pitchFamily="34" charset="0"/>
                <a:cs typeface="Arial" panose="020B0604020202020204" pitchFamily="34" charset="0"/>
              </a:rPr>
              <a:t>AGROSMARTglobal</a:t>
            </a:r>
            <a:r>
              <a:rPr lang="en-GB" sz="2800" b="1" dirty="0">
                <a:solidFill>
                  <a:srgbClr val="544401"/>
                </a:solidFill>
                <a:latin typeface="Arial" panose="020B0604020202020204" pitchFamily="34" charset="0"/>
                <a:cs typeface="Arial" panose="020B0604020202020204" pitchFamily="34" charset="0"/>
              </a:rPr>
              <a:t>?</a:t>
            </a:r>
          </a:p>
        </p:txBody>
      </p:sp>
      <p:pic>
        <p:nvPicPr>
          <p:cNvPr id="18" name="Picture 15">
            <a:extLst>
              <a:ext uri="{FF2B5EF4-FFF2-40B4-BE49-F238E27FC236}">
                <a16:creationId xmlns:a16="http://schemas.microsoft.com/office/drawing/2014/main" id="{7080BFEA-07DB-9344-94D3-7B8EE04C2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075" y="267439"/>
            <a:ext cx="833160" cy="812090"/>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5FCAD11C-284A-C547-8C04-06F04492CC02}"/>
              </a:ext>
            </a:extLst>
          </p:cNvPr>
          <p:cNvPicPr>
            <a:picLocks noChangeAspect="1"/>
          </p:cNvPicPr>
          <p:nvPr/>
        </p:nvPicPr>
        <p:blipFill>
          <a:blip r:embed="rId4"/>
          <a:stretch>
            <a:fillRect/>
          </a:stretch>
        </p:blipFill>
        <p:spPr>
          <a:xfrm>
            <a:off x="6785908" y="234772"/>
            <a:ext cx="2127090" cy="1172925"/>
          </a:xfrm>
          <a:prstGeom prst="rect">
            <a:avLst/>
          </a:prstGeom>
        </p:spPr>
      </p:pic>
      <p:sp>
        <p:nvSpPr>
          <p:cNvPr id="20" name="Content Placeholder 14">
            <a:extLst>
              <a:ext uri="{FF2B5EF4-FFF2-40B4-BE49-F238E27FC236}">
                <a16:creationId xmlns:a16="http://schemas.microsoft.com/office/drawing/2014/main" id="{093CAB5B-7FBF-194F-9A4D-160D4FDADDBD}"/>
              </a:ext>
            </a:extLst>
          </p:cNvPr>
          <p:cNvSpPr>
            <a:spLocks noGrp="1"/>
          </p:cNvSpPr>
          <p:nvPr>
            <p:ph idx="1"/>
          </p:nvPr>
        </p:nvSpPr>
        <p:spPr>
          <a:xfrm>
            <a:off x="965016" y="1539343"/>
            <a:ext cx="5709974" cy="2509834"/>
          </a:xfrm>
        </p:spPr>
        <p:txBody>
          <a:bodyPr>
            <a:noAutofit/>
          </a:bodyPr>
          <a:lstStyle/>
          <a:p>
            <a:pPr marL="409575" indent="-225425">
              <a:spcBef>
                <a:spcPts val="600"/>
              </a:spcBef>
              <a:spcAft>
                <a:spcPts val="600"/>
              </a:spcAft>
              <a:buFont typeface="Apple Symbols" panose="02000000000000000000" pitchFamily="2" charset="-79"/>
              <a:buChar char="⌲"/>
            </a:pPr>
            <a:r>
              <a:rPr lang="en-GB" sz="1400" b="1" dirty="0" err="1">
                <a:solidFill>
                  <a:srgbClr val="7A8001"/>
                </a:solidFill>
                <a:latin typeface="Arial" panose="020B0604020202020204" pitchFamily="34" charset="0"/>
                <a:cs typeface="Arial" panose="020B0604020202020204" pitchFamily="34" charset="0"/>
              </a:rPr>
              <a:t>AGROSMARTglobal</a:t>
            </a:r>
            <a:r>
              <a:rPr lang="en-GB"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is a 3.5-year project (2019 - 2023) involving 10 partners and coordinated by the Union of agri-food cooperatives of Galicia (AGACA), Spain.</a:t>
            </a:r>
          </a:p>
          <a:p>
            <a:pPr marL="409575" indent="-225425">
              <a:spcBef>
                <a:spcPts val="600"/>
              </a:spcBef>
              <a:spcAft>
                <a:spcPts val="600"/>
              </a:spcAft>
              <a:buFont typeface="Apple Symbols" panose="02000000000000000000" pitchFamily="2" charset="-79"/>
              <a:buChar char="⌲"/>
            </a:pPr>
            <a:r>
              <a:rPr lang="en-US" sz="1400" b="1" dirty="0">
                <a:solidFill>
                  <a:srgbClr val="7A8001"/>
                </a:solidFill>
                <a:latin typeface="Arial" panose="020B0604020202020204" pitchFamily="34" charset="0"/>
                <a:cs typeface="Arial" panose="020B0604020202020204" pitchFamily="34" charset="0"/>
              </a:rPr>
              <a:t>Interreg </a:t>
            </a:r>
            <a:r>
              <a:rPr lang="en-US" sz="1400" b="1" dirty="0" err="1">
                <a:solidFill>
                  <a:srgbClr val="7A8001"/>
                </a:solidFill>
                <a:latin typeface="Arial" panose="020B0604020202020204" pitchFamily="34" charset="0"/>
                <a:cs typeface="Arial" panose="020B0604020202020204" pitchFamily="34" charset="0"/>
              </a:rPr>
              <a:t>Sudoe</a:t>
            </a:r>
            <a:r>
              <a:rPr lang="en-US" sz="1400" b="1" dirty="0">
                <a:solidFill>
                  <a:srgbClr val="7A8001"/>
                </a:solidFill>
                <a:latin typeface="Arial" panose="020B0604020202020204" pitchFamily="34" charset="0"/>
                <a:cs typeface="Arial" panose="020B0604020202020204" pitchFamily="34" charset="0"/>
              </a:rPr>
              <a:t> 2014-2020 </a:t>
            </a:r>
            <a:r>
              <a:rPr lang="en-US" sz="1400" dirty="0" err="1">
                <a:latin typeface="Arial" panose="020B0604020202020204" pitchFamily="34" charset="0"/>
                <a:cs typeface="Arial" panose="020B0604020202020204" pitchFamily="34" charset="0"/>
              </a:rPr>
              <a:t>programme</a:t>
            </a:r>
            <a:endParaRPr lang="en-US" sz="1400" dirty="0">
              <a:latin typeface="Arial" panose="020B0604020202020204" pitchFamily="34" charset="0"/>
              <a:cs typeface="Arial" panose="020B0604020202020204" pitchFamily="34" charset="0"/>
            </a:endParaRPr>
          </a:p>
          <a:p>
            <a:pPr marL="409575" indent="-225425">
              <a:spcBef>
                <a:spcPts val="600"/>
              </a:spcBef>
              <a:spcAft>
                <a:spcPts val="600"/>
              </a:spcAft>
              <a:buFont typeface="Apple Symbols" panose="02000000000000000000" pitchFamily="2" charset="-79"/>
              <a:buChar char="⌲"/>
            </a:pPr>
            <a:r>
              <a:rPr lang="en-US" sz="1400" b="1" dirty="0">
                <a:solidFill>
                  <a:srgbClr val="7A8001"/>
                </a:solidFill>
                <a:latin typeface="Arial" panose="020B0604020202020204" pitchFamily="34" charset="0"/>
                <a:cs typeface="Arial" panose="020B0604020202020204" pitchFamily="34" charset="0"/>
              </a:rPr>
              <a:t>Objective: </a:t>
            </a:r>
            <a:r>
              <a:rPr lang="en-US" sz="1400" dirty="0">
                <a:latin typeface="Arial" panose="020B0604020202020204" pitchFamily="34" charset="0"/>
                <a:cs typeface="Arial" panose="020B0604020202020204" pitchFamily="34" charset="0"/>
              </a:rPr>
              <a:t>consolidate the space for promotion, </a:t>
            </a:r>
            <a:r>
              <a:rPr lang="en-US" sz="1400" dirty="0" err="1">
                <a:latin typeface="Arial" panose="020B0604020202020204" pitchFamily="34" charset="0"/>
                <a:cs typeface="Arial" panose="020B0604020202020204" pitchFamily="34" charset="0"/>
              </a:rPr>
              <a:t>intercooperation</a:t>
            </a:r>
            <a:r>
              <a:rPr lang="en-US" sz="1400" dirty="0">
                <a:latin typeface="Arial" panose="020B0604020202020204" pitchFamily="34" charset="0"/>
                <a:cs typeface="Arial" panose="020B0604020202020204" pitchFamily="34" charset="0"/>
              </a:rPr>
              <a:t> and competitiveness of agri-food cooperatives by developing advanced support tools to strengthen their positioning and </a:t>
            </a:r>
            <a:r>
              <a:rPr lang="en-US" sz="1400" dirty="0" err="1">
                <a:latin typeface="Arial" panose="020B0604020202020204" pitchFamily="34" charset="0"/>
                <a:cs typeface="Arial" panose="020B0604020202020204" pitchFamily="34" charset="0"/>
              </a:rPr>
              <a:t>internationalisation</a:t>
            </a:r>
            <a:r>
              <a:rPr lang="en-US" sz="1400" dirty="0">
                <a:latin typeface="Arial" panose="020B0604020202020204" pitchFamily="34" charset="0"/>
                <a:cs typeface="Arial" panose="020B0604020202020204" pitchFamily="34" charset="0"/>
              </a:rPr>
              <a:t> through the </a:t>
            </a:r>
            <a:r>
              <a:rPr lang="en-US" sz="1400" b="1" dirty="0">
                <a:latin typeface="Arial" panose="020B0604020202020204" pitchFamily="34" charset="0"/>
                <a:cs typeface="Arial" panose="020B0604020202020204" pitchFamily="34" charset="0"/>
              </a:rPr>
              <a:t>implementation of digital marketing strategies</a:t>
            </a:r>
            <a:r>
              <a:rPr lang="en-US" sz="1400" dirty="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a:p>
            <a:pPr marL="409575" indent="-225425">
              <a:spcBef>
                <a:spcPts val="600"/>
              </a:spcBef>
              <a:spcAft>
                <a:spcPts val="600"/>
              </a:spcAft>
              <a:buClr>
                <a:srgbClr val="00958F"/>
              </a:buClr>
              <a:buFont typeface="Apple Symbols" panose="02000000000000000000" pitchFamily="2" charset="-79"/>
              <a:buChar char="⌲"/>
            </a:pPr>
            <a:endParaRPr lang="en-US"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p:txBody>
      </p:sp>
      <p:grpSp>
        <p:nvGrpSpPr>
          <p:cNvPr id="21" name="Groupe 20">
            <a:extLst>
              <a:ext uri="{FF2B5EF4-FFF2-40B4-BE49-F238E27FC236}">
                <a16:creationId xmlns:a16="http://schemas.microsoft.com/office/drawing/2014/main" id="{79CC9DD6-522A-4842-8B5C-DE2DBD791D1E}"/>
              </a:ext>
            </a:extLst>
          </p:cNvPr>
          <p:cNvGrpSpPr/>
          <p:nvPr/>
        </p:nvGrpSpPr>
        <p:grpSpPr>
          <a:xfrm>
            <a:off x="902145" y="4187861"/>
            <a:ext cx="7714394" cy="1781395"/>
            <a:chOff x="1080660" y="3427649"/>
            <a:chExt cx="7714394" cy="1781395"/>
          </a:xfrm>
        </p:grpSpPr>
        <p:sp>
          <p:nvSpPr>
            <p:cNvPr id="22" name="Rectangle 21">
              <a:extLst>
                <a:ext uri="{FF2B5EF4-FFF2-40B4-BE49-F238E27FC236}">
                  <a16:creationId xmlns:a16="http://schemas.microsoft.com/office/drawing/2014/main" id="{07E1543E-8821-084F-8727-AEE4D586CF7F}"/>
                </a:ext>
              </a:extLst>
            </p:cNvPr>
            <p:cNvSpPr/>
            <p:nvPr/>
          </p:nvSpPr>
          <p:spPr>
            <a:xfrm>
              <a:off x="1080660" y="3427649"/>
              <a:ext cx="7714394" cy="1781395"/>
            </a:xfrm>
            <a:prstGeom prst="rect">
              <a:avLst/>
            </a:prstGeom>
            <a:solidFill>
              <a:srgbClr val="7A8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43075" indent="-274638" algn="just">
                <a:spcBef>
                  <a:spcPts val="600"/>
                </a:spcBef>
                <a:spcAft>
                  <a:spcPts val="600"/>
                </a:spcAft>
                <a:buClr>
                  <a:schemeClr val="bg1"/>
                </a:buClr>
                <a:buFont typeface="Apple Symbols" panose="02000000000000000000" pitchFamily="2" charset="-79"/>
                <a:buChar char="⌲"/>
              </a:pPr>
              <a:r>
                <a:rPr lang="en-US" sz="1200" b="1" dirty="0">
                  <a:solidFill>
                    <a:schemeClr val="bg1"/>
                  </a:solidFill>
                  <a:latin typeface="Arial" panose="020B0604020202020204" pitchFamily="34" charset="0"/>
                  <a:cs typeface="Arial" panose="020B0604020202020204" pitchFamily="34" charset="0"/>
                </a:rPr>
                <a:t>Joint strategic plan </a:t>
              </a:r>
              <a:r>
                <a:rPr lang="en-US" sz="1200" dirty="0">
                  <a:solidFill>
                    <a:schemeClr val="bg1"/>
                  </a:solidFill>
                  <a:latin typeface="Arial" panose="020B0604020202020204" pitchFamily="34" charset="0"/>
                  <a:cs typeface="Arial" panose="020B0604020202020204" pitchFamily="34" charset="0"/>
                </a:rPr>
                <a:t>for digital </a:t>
              </a:r>
              <a:r>
                <a:rPr lang="en-US" sz="1200" dirty="0" err="1">
                  <a:solidFill>
                    <a:schemeClr val="bg1"/>
                  </a:solidFill>
                  <a:latin typeface="Arial" panose="020B0604020202020204" pitchFamily="34" charset="0"/>
                  <a:cs typeface="Arial" panose="020B0604020202020204" pitchFamily="34" charset="0"/>
                </a:rPr>
                <a:t>internationalisation</a:t>
              </a:r>
              <a:r>
                <a:rPr lang="en-US" sz="1200" dirty="0">
                  <a:solidFill>
                    <a:schemeClr val="bg1"/>
                  </a:solidFill>
                  <a:latin typeface="Arial" panose="020B0604020202020204" pitchFamily="34" charset="0"/>
                  <a:cs typeface="Arial" panose="020B0604020202020204" pitchFamily="34" charset="0"/>
                </a:rPr>
                <a:t> of agri-food cooperatives</a:t>
              </a:r>
            </a:p>
            <a:p>
              <a:pPr marL="1743075" indent="-274638" algn="just">
                <a:spcBef>
                  <a:spcPts val="600"/>
                </a:spcBef>
                <a:spcAft>
                  <a:spcPts val="600"/>
                </a:spcAft>
                <a:buClr>
                  <a:schemeClr val="bg1"/>
                </a:buClr>
                <a:buFont typeface="Apple Symbols" panose="02000000000000000000" pitchFamily="2" charset="-79"/>
                <a:buChar char="⌲"/>
              </a:pPr>
              <a:r>
                <a:rPr lang="en-US" sz="1200" b="1" dirty="0">
                  <a:solidFill>
                    <a:schemeClr val="bg1"/>
                  </a:solidFill>
                  <a:latin typeface="Arial" panose="020B0604020202020204" pitchFamily="34" charset="0"/>
                  <a:cs typeface="Arial" panose="020B0604020202020204" pitchFamily="34" charset="0"/>
                </a:rPr>
                <a:t>Technical consultancy </a:t>
              </a:r>
              <a:r>
                <a:rPr lang="en-US" sz="1200" dirty="0">
                  <a:solidFill>
                    <a:schemeClr val="bg1"/>
                  </a:solidFill>
                  <a:latin typeface="Arial" panose="020B0604020202020204" pitchFamily="34" charset="0"/>
                  <a:cs typeface="Arial" panose="020B0604020202020204" pitchFamily="34" charset="0"/>
                </a:rPr>
                <a:t>for digital </a:t>
              </a:r>
              <a:r>
                <a:rPr lang="en-US" sz="1200" dirty="0" err="1">
                  <a:solidFill>
                    <a:schemeClr val="bg1"/>
                  </a:solidFill>
                  <a:latin typeface="Arial" panose="020B0604020202020204" pitchFamily="34" charset="0"/>
                  <a:cs typeface="Arial" panose="020B0604020202020204" pitchFamily="34" charset="0"/>
                </a:rPr>
                <a:t>internationalisation</a:t>
              </a:r>
              <a:endParaRPr lang="en-US" sz="1200" dirty="0">
                <a:solidFill>
                  <a:schemeClr val="bg1"/>
                </a:solidFill>
                <a:latin typeface="Arial" panose="020B0604020202020204" pitchFamily="34" charset="0"/>
                <a:cs typeface="Arial" panose="020B0604020202020204" pitchFamily="34" charset="0"/>
              </a:endParaRPr>
            </a:p>
            <a:p>
              <a:pPr marL="1743075" indent="-274638" algn="just">
                <a:spcBef>
                  <a:spcPts val="600"/>
                </a:spcBef>
                <a:spcAft>
                  <a:spcPts val="600"/>
                </a:spcAft>
                <a:buClr>
                  <a:schemeClr val="bg1"/>
                </a:buClr>
                <a:buFont typeface="Apple Symbols" panose="02000000000000000000" pitchFamily="2" charset="-79"/>
                <a:buChar char="⌲"/>
              </a:pPr>
              <a:r>
                <a:rPr lang="en-US" sz="1200" b="1" dirty="0">
                  <a:solidFill>
                    <a:schemeClr val="bg1"/>
                  </a:solidFill>
                  <a:latin typeface="Arial" panose="020B0604020202020204" pitchFamily="34" charset="0"/>
                  <a:cs typeface="Arial" panose="020B0604020202020204" pitchFamily="34" charset="0"/>
                </a:rPr>
                <a:t>Joint education and training </a:t>
              </a:r>
              <a:r>
                <a:rPr lang="en-US" sz="1200" b="1" dirty="0" err="1">
                  <a:solidFill>
                    <a:schemeClr val="bg1"/>
                  </a:solidFill>
                  <a:latin typeface="Arial" panose="020B0604020202020204" pitchFamily="34" charset="0"/>
                  <a:cs typeface="Arial" panose="020B0604020202020204" pitchFamily="34" charset="0"/>
                </a:rPr>
                <a:t>programme</a:t>
              </a:r>
              <a:r>
                <a:rPr lang="en-US" sz="1200" b="1" dirty="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in digital strategies</a:t>
              </a:r>
            </a:p>
            <a:p>
              <a:pPr marL="1743075" indent="-274638" algn="just">
                <a:spcBef>
                  <a:spcPts val="600"/>
                </a:spcBef>
                <a:spcAft>
                  <a:spcPts val="600"/>
                </a:spcAft>
                <a:buClr>
                  <a:schemeClr val="bg1"/>
                </a:buClr>
                <a:buFont typeface="Apple Symbols" panose="02000000000000000000" pitchFamily="2" charset="-79"/>
                <a:buChar char="⌲"/>
              </a:pPr>
              <a:r>
                <a:rPr lang="en-US" sz="1200" b="1" dirty="0">
                  <a:solidFill>
                    <a:schemeClr val="bg1"/>
                  </a:solidFill>
                  <a:latin typeface="Arial" panose="020B0604020202020204" pitchFamily="34" charset="0"/>
                  <a:cs typeface="Arial" panose="020B0604020202020204" pitchFamily="34" charset="0"/>
                </a:rPr>
                <a:t>Joint campaign </a:t>
              </a:r>
              <a:r>
                <a:rPr lang="en-US" sz="1200" dirty="0">
                  <a:solidFill>
                    <a:schemeClr val="bg1"/>
                  </a:solidFill>
                  <a:latin typeface="Arial" panose="020B0604020202020204" pitchFamily="34" charset="0"/>
                  <a:cs typeface="Arial" panose="020B0604020202020204" pitchFamily="34" charset="0"/>
                </a:rPr>
                <a:t>for the promotion and positioning of cooperatives’ products</a:t>
              </a:r>
            </a:p>
          </p:txBody>
        </p:sp>
        <p:pic>
          <p:nvPicPr>
            <p:cNvPr id="23" name="Graphique 22" descr="Mille avec un remplissage uni">
              <a:extLst>
                <a:ext uri="{FF2B5EF4-FFF2-40B4-BE49-F238E27FC236}">
                  <a16:creationId xmlns:a16="http://schemas.microsoft.com/office/drawing/2014/main" id="{0D995574-115B-7148-ACEA-96DA3EA37A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5245" y="3739656"/>
              <a:ext cx="1157381" cy="1157381"/>
            </a:xfrm>
            <a:prstGeom prst="rect">
              <a:avLst/>
            </a:prstGeom>
          </p:spPr>
        </p:pic>
      </p:grpSp>
    </p:spTree>
    <p:extLst>
      <p:ext uri="{BB962C8B-B14F-4D97-AF65-F5344CB8AC3E}">
        <p14:creationId xmlns:p14="http://schemas.microsoft.com/office/powerpoint/2010/main" val="63822129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Rectángulo">
            <a:extLst>
              <a:ext uri="{FF2B5EF4-FFF2-40B4-BE49-F238E27FC236}">
                <a16:creationId xmlns:a16="http://schemas.microsoft.com/office/drawing/2014/main" id="{CB04EABD-584B-2D45-9B0F-E4819FAF59D9}"/>
              </a:ext>
            </a:extLst>
          </p:cNvPr>
          <p:cNvSpPr/>
          <p:nvPr/>
        </p:nvSpPr>
        <p:spPr>
          <a:xfrm>
            <a:off x="0" y="6302829"/>
            <a:ext cx="9144000" cy="555171"/>
          </a:xfrm>
          <a:prstGeom prst="rect">
            <a:avLst/>
          </a:prstGeom>
          <a:solidFill>
            <a:srgbClr val="554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15" name="ZoneTexte 14">
            <a:extLst>
              <a:ext uri="{FF2B5EF4-FFF2-40B4-BE49-F238E27FC236}">
                <a16:creationId xmlns:a16="http://schemas.microsoft.com/office/drawing/2014/main" id="{1E8155CE-0253-C148-98E4-EAE343B3EB99}"/>
              </a:ext>
            </a:extLst>
          </p:cNvPr>
          <p:cNvSpPr txBox="1"/>
          <p:nvPr/>
        </p:nvSpPr>
        <p:spPr>
          <a:xfrm>
            <a:off x="581965" y="6457954"/>
            <a:ext cx="7980070" cy="230832"/>
          </a:xfrm>
          <a:prstGeom prst="rect">
            <a:avLst/>
          </a:prstGeom>
          <a:noFill/>
        </p:spPr>
        <p:txBody>
          <a:bodyPr wrap="none" rtlCol="0">
            <a:spAutoFit/>
          </a:bodyPr>
          <a:lstStyle/>
          <a:p>
            <a:r>
              <a:rPr lang="en-GB" sz="900" dirty="0" err="1">
                <a:solidFill>
                  <a:schemeClr val="bg1"/>
                </a:solidFill>
                <a:latin typeface="Arial" panose="020B0604020202020204" pitchFamily="34" charset="0"/>
                <a:cs typeface="Arial" panose="020B0604020202020204" pitchFamily="34" charset="0"/>
              </a:rPr>
              <a:t>AGROSMARTglobal</a:t>
            </a:r>
            <a:r>
              <a:rPr lang="en-GB" sz="9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900" dirty="0" err="1">
                <a:solidFill>
                  <a:schemeClr val="bg1"/>
                </a:solidFill>
                <a:latin typeface="Arial" panose="020B0604020202020204" pitchFamily="34" charset="0"/>
                <a:cs typeface="Arial" panose="020B0604020202020204" pitchFamily="34" charset="0"/>
              </a:rPr>
              <a:t>Sudoe</a:t>
            </a:r>
            <a:r>
              <a:rPr lang="en-GB" sz="900" dirty="0">
                <a:solidFill>
                  <a:schemeClr val="bg1"/>
                </a:solidFill>
                <a:latin typeface="Arial" panose="020B0604020202020204" pitchFamily="34" charset="0"/>
                <a:cs typeface="Arial" panose="020B0604020202020204" pitchFamily="34" charset="0"/>
              </a:rPr>
              <a:t> rural areas</a:t>
            </a:r>
          </a:p>
        </p:txBody>
      </p:sp>
      <p:pic>
        <p:nvPicPr>
          <p:cNvPr id="11" name="Image 10" descr="Une image contenant texte&#10;&#10;Description générée automatiquement">
            <a:extLst>
              <a:ext uri="{FF2B5EF4-FFF2-40B4-BE49-F238E27FC236}">
                <a16:creationId xmlns:a16="http://schemas.microsoft.com/office/drawing/2014/main" id="{28CDB366-79FE-384F-A051-34518D4B0813}"/>
              </a:ext>
            </a:extLst>
          </p:cNvPr>
          <p:cNvPicPr>
            <a:picLocks noChangeAspect="1"/>
          </p:cNvPicPr>
          <p:nvPr/>
        </p:nvPicPr>
        <p:blipFill>
          <a:blip r:embed="rId2"/>
          <a:stretch>
            <a:fillRect/>
          </a:stretch>
        </p:blipFill>
        <p:spPr>
          <a:xfrm>
            <a:off x="6785908" y="234772"/>
            <a:ext cx="2127090" cy="1172925"/>
          </a:xfrm>
          <a:prstGeom prst="rect">
            <a:avLst/>
          </a:prstGeom>
        </p:spPr>
      </p:pic>
      <p:sp>
        <p:nvSpPr>
          <p:cNvPr id="16" name="Title 13">
            <a:extLst>
              <a:ext uri="{FF2B5EF4-FFF2-40B4-BE49-F238E27FC236}">
                <a16:creationId xmlns:a16="http://schemas.microsoft.com/office/drawing/2014/main" id="{21C1F0DB-1F66-B64B-B86D-AF4DF4B98599}"/>
              </a:ext>
            </a:extLst>
          </p:cNvPr>
          <p:cNvSpPr>
            <a:spLocks noGrp="1"/>
          </p:cNvSpPr>
          <p:nvPr>
            <p:ph type="title"/>
          </p:nvPr>
        </p:nvSpPr>
        <p:spPr>
          <a:xfrm>
            <a:off x="1165885" y="174612"/>
            <a:ext cx="5850601" cy="997744"/>
          </a:xfrm>
        </p:spPr>
        <p:txBody>
          <a:bodyPr>
            <a:noAutofit/>
          </a:bodyPr>
          <a:lstStyle/>
          <a:p>
            <a:pPr algn="l"/>
            <a:r>
              <a:rPr lang="en-GB" sz="2800" b="1" dirty="0">
                <a:solidFill>
                  <a:srgbClr val="544401"/>
                </a:solidFill>
                <a:latin typeface="Arial" panose="020B0604020202020204" pitchFamily="34" charset="0"/>
                <a:cs typeface="Arial" panose="020B0604020202020204" pitchFamily="34" charset="0"/>
              </a:rPr>
              <a:t>AREPO’s contribution</a:t>
            </a:r>
          </a:p>
        </p:txBody>
      </p:sp>
      <p:pic>
        <p:nvPicPr>
          <p:cNvPr id="17" name="Picture 15">
            <a:extLst>
              <a:ext uri="{FF2B5EF4-FFF2-40B4-BE49-F238E27FC236}">
                <a16:creationId xmlns:a16="http://schemas.microsoft.com/office/drawing/2014/main" id="{0B2BDA9F-9C99-C541-8D4A-BBBC4C47E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49" y="267439"/>
            <a:ext cx="833160" cy="812090"/>
          </a:xfrm>
          <a:prstGeom prst="rect">
            <a:avLst/>
          </a:prstGeom>
        </p:spPr>
      </p:pic>
      <p:sp>
        <p:nvSpPr>
          <p:cNvPr id="18" name="ZoneTexte 17">
            <a:extLst>
              <a:ext uri="{FF2B5EF4-FFF2-40B4-BE49-F238E27FC236}">
                <a16:creationId xmlns:a16="http://schemas.microsoft.com/office/drawing/2014/main" id="{57CC6ACE-2884-4C4B-876B-41AA81D83D6C}"/>
              </a:ext>
            </a:extLst>
          </p:cNvPr>
          <p:cNvSpPr txBox="1"/>
          <p:nvPr/>
        </p:nvSpPr>
        <p:spPr>
          <a:xfrm>
            <a:off x="794121" y="1552418"/>
            <a:ext cx="7555758" cy="2062103"/>
          </a:xfrm>
          <a:prstGeom prst="rect">
            <a:avLst/>
          </a:prstGeom>
          <a:noFill/>
        </p:spPr>
        <p:txBody>
          <a:bodyPr wrap="square" rtlCol="0">
            <a:spAutoFit/>
          </a:bodyPr>
          <a:lstStyle/>
          <a:p>
            <a:pPr>
              <a:spcBef>
                <a:spcPts val="600"/>
              </a:spcBef>
              <a:spcAft>
                <a:spcPts val="600"/>
              </a:spcAft>
            </a:pPr>
            <a:r>
              <a:rPr lang="en-US" sz="1400" b="1" dirty="0">
                <a:solidFill>
                  <a:srgbClr val="7A8001"/>
                </a:solidFill>
                <a:latin typeface="Arial" panose="020B0604020202020204" pitchFamily="34" charset="0"/>
                <a:cs typeface="Arial" panose="020B0604020202020204" pitchFamily="34" charset="0"/>
              </a:rPr>
              <a:t>Role of AREPO : </a:t>
            </a:r>
            <a:r>
              <a:rPr lang="en-US" sz="1400" b="1" dirty="0">
                <a:latin typeface="Arial" panose="020B0604020202020204" pitchFamily="34" charset="0"/>
                <a:cs typeface="Arial" panose="020B0604020202020204" pitchFamily="34" charset="0"/>
              </a:rPr>
              <a:t>promote and protect agricultural and agri-food products that benefit from EU quality schemes </a:t>
            </a:r>
            <a:r>
              <a:rPr lang="en-US" sz="1400" b="1" u="sng" dirty="0">
                <a:solidFill>
                  <a:srgbClr val="7A8001"/>
                </a:solidFill>
                <a:latin typeface="Arial" panose="020B0604020202020204" pitchFamily="34" charset="0"/>
                <a:cs typeface="Arial" panose="020B0604020202020204" pitchFamily="34" charset="0"/>
              </a:rPr>
              <a:t>on the Internet</a:t>
            </a:r>
            <a:r>
              <a:rPr lang="en-US" sz="1400" dirty="0">
                <a:latin typeface="Arial" panose="020B0604020202020204" pitchFamily="34" charset="0"/>
                <a:cs typeface="Arial" panose="020B0604020202020204" pitchFamily="34" charset="0"/>
              </a:rPr>
              <a:t> and disseminated the </a:t>
            </a:r>
            <a:r>
              <a:rPr lang="en-US" sz="1400" b="1" dirty="0">
                <a:latin typeface="Arial" panose="020B0604020202020204" pitchFamily="34" charset="0"/>
                <a:cs typeface="Arial" panose="020B0604020202020204" pitchFamily="34" charset="0"/>
              </a:rPr>
              <a:t>project results</a:t>
            </a:r>
            <a:r>
              <a:rPr lang="en-US" sz="1400" dirty="0">
                <a:latin typeface="Arial" panose="020B0604020202020204" pitchFamily="34" charset="0"/>
                <a:cs typeface="Arial" panose="020B0604020202020204" pitchFamily="34" charset="0"/>
              </a:rPr>
              <a:t>.</a:t>
            </a:r>
          </a:p>
          <a:p>
            <a:pPr>
              <a:spcBef>
                <a:spcPts val="600"/>
              </a:spcBef>
              <a:spcAft>
                <a:spcPts val="600"/>
              </a:spcAft>
            </a:pPr>
            <a:r>
              <a:rPr lang="en-US" sz="1400" dirty="0">
                <a:latin typeface="Arial" panose="020B0604020202020204" pitchFamily="34" charset="0"/>
                <a:cs typeface="Arial" panose="020B0604020202020204" pitchFamily="34" charset="0"/>
              </a:rPr>
              <a:t>To carry out this activity, AREPO is working on the elaboration of a </a:t>
            </a:r>
            <a:r>
              <a:rPr lang="en-US" sz="1400" b="1" dirty="0">
                <a:solidFill>
                  <a:srgbClr val="7A8001"/>
                </a:solidFill>
                <a:latin typeface="Arial" panose="020B0604020202020204" pitchFamily="34" charset="0"/>
                <a:cs typeface="Arial" panose="020B0604020202020204" pitchFamily="34" charset="0"/>
              </a:rPr>
              <a:t>"best practice" guide </a:t>
            </a:r>
            <a:r>
              <a:rPr lang="en-US" sz="1400" dirty="0">
                <a:latin typeface="Arial" panose="020B0604020202020204" pitchFamily="34" charset="0"/>
                <a:cs typeface="Arial" panose="020B0604020202020204" pitchFamily="34" charset="0"/>
              </a:rPr>
              <a:t>which would aim to:</a:t>
            </a:r>
          </a:p>
          <a:p>
            <a:pPr marL="285750" indent="-285750">
              <a:spcBef>
                <a:spcPts val="600"/>
              </a:spcBef>
              <a:spcAft>
                <a:spcPts val="600"/>
              </a:spcAft>
              <a:buFont typeface="Apple Symbols" panose="02000000000000000000" pitchFamily="2" charset="-79"/>
              <a:buChar char="⌲"/>
            </a:pPr>
            <a:r>
              <a:rPr lang="en-US" sz="1400" dirty="0">
                <a:latin typeface="Arial" panose="020B0604020202020204" pitchFamily="34" charset="0"/>
                <a:cs typeface="Arial" panose="020B0604020202020204" pitchFamily="34" charset="0"/>
              </a:rPr>
              <a:t>Improve knowledge on </a:t>
            </a:r>
            <a:r>
              <a:rPr lang="en-US" sz="1400" b="1" dirty="0">
                <a:latin typeface="Arial" panose="020B0604020202020204" pitchFamily="34" charset="0"/>
                <a:cs typeface="Arial" panose="020B0604020202020204" pitchFamily="34" charset="0"/>
              </a:rPr>
              <a:t>how to promote products that benefit from EU quality schemes on the Internet</a:t>
            </a:r>
            <a:r>
              <a:rPr lang="fr-FR" sz="1400" dirty="0">
                <a:latin typeface="Arial" panose="020B0604020202020204" pitchFamily="34" charset="0"/>
                <a:cs typeface="Arial" panose="020B0604020202020204" pitchFamily="34" charset="0"/>
              </a:rPr>
              <a:t>;</a:t>
            </a:r>
          </a:p>
          <a:p>
            <a:pPr marL="285750" indent="-285750">
              <a:spcBef>
                <a:spcPts val="600"/>
              </a:spcBef>
              <a:spcAft>
                <a:spcPts val="600"/>
              </a:spcAft>
              <a:buFont typeface="Apple Symbols" panose="02000000000000000000" pitchFamily="2" charset="-79"/>
              <a:buChar char="⌲"/>
            </a:pPr>
            <a:r>
              <a:rPr lang="en-US" sz="1400" dirty="0">
                <a:latin typeface="Arial" panose="020B0604020202020204" pitchFamily="34" charset="0"/>
                <a:cs typeface="Arial" panose="020B0604020202020204" pitchFamily="34" charset="0"/>
              </a:rPr>
              <a:t>Provide with </a:t>
            </a:r>
            <a:r>
              <a:rPr lang="en-US" sz="1400" b="1" dirty="0">
                <a:latin typeface="Arial" panose="020B0604020202020204" pitchFamily="34" charset="0"/>
                <a:cs typeface="Arial" panose="020B0604020202020204" pitchFamily="34" charset="0"/>
              </a:rPr>
              <a:t>operational tools to protect GIs on the Internet</a:t>
            </a:r>
            <a:r>
              <a:rPr lang="fr-FR" sz="1400" dirty="0">
                <a:latin typeface="Arial" panose="020B0604020202020204" pitchFamily="34" charset="0"/>
                <a:cs typeface="Arial" panose="020B0604020202020204" pitchFamily="34" charset="0"/>
              </a:rPr>
              <a:t>.</a:t>
            </a:r>
          </a:p>
        </p:txBody>
      </p:sp>
      <p:grpSp>
        <p:nvGrpSpPr>
          <p:cNvPr id="30" name="Groupe 29">
            <a:extLst>
              <a:ext uri="{FF2B5EF4-FFF2-40B4-BE49-F238E27FC236}">
                <a16:creationId xmlns:a16="http://schemas.microsoft.com/office/drawing/2014/main" id="{635459AF-9F72-7D47-89CC-065177B1F189}"/>
              </a:ext>
            </a:extLst>
          </p:cNvPr>
          <p:cNvGrpSpPr/>
          <p:nvPr/>
        </p:nvGrpSpPr>
        <p:grpSpPr>
          <a:xfrm>
            <a:off x="1410832" y="4874510"/>
            <a:ext cx="6322336" cy="372289"/>
            <a:chOff x="1293654" y="5187334"/>
            <a:chExt cx="6322336" cy="372289"/>
          </a:xfrm>
        </p:grpSpPr>
        <p:sp>
          <p:nvSpPr>
            <p:cNvPr id="23" name="Flèche vers la droite 22">
              <a:extLst>
                <a:ext uri="{FF2B5EF4-FFF2-40B4-BE49-F238E27FC236}">
                  <a16:creationId xmlns:a16="http://schemas.microsoft.com/office/drawing/2014/main" id="{293AC144-8B12-FF47-BC1C-B763CA9A48F5}"/>
                </a:ext>
              </a:extLst>
            </p:cNvPr>
            <p:cNvSpPr/>
            <p:nvPr/>
          </p:nvSpPr>
          <p:spPr>
            <a:xfrm>
              <a:off x="1293654" y="5187334"/>
              <a:ext cx="485843" cy="372289"/>
            </a:xfrm>
            <a:prstGeom prst="rightArrow">
              <a:avLst/>
            </a:prstGeom>
            <a:solidFill>
              <a:srgbClr val="7A8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7A8001"/>
                </a:solidFill>
              </a:endParaRPr>
            </a:p>
          </p:txBody>
        </p:sp>
        <p:sp>
          <p:nvSpPr>
            <p:cNvPr id="5" name="Rectangle 4">
              <a:extLst>
                <a:ext uri="{FF2B5EF4-FFF2-40B4-BE49-F238E27FC236}">
                  <a16:creationId xmlns:a16="http://schemas.microsoft.com/office/drawing/2014/main" id="{580A9F7B-40C2-6C4E-A4DF-28DB3FE4AEE2}"/>
                </a:ext>
              </a:extLst>
            </p:cNvPr>
            <p:cNvSpPr/>
            <p:nvPr/>
          </p:nvSpPr>
          <p:spPr>
            <a:xfrm>
              <a:off x="1804737" y="5219590"/>
              <a:ext cx="5811253"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hlinkClick r:id="rId4"/>
                </a:rPr>
                <a:t>https://survey.irradiare.com/index.php/472927</a:t>
              </a:r>
              <a:r>
                <a:rPr lang="en-GB" sz="1400" dirty="0">
                  <a:latin typeface="Arial" panose="020B0604020202020204" pitchFamily="34" charset="0"/>
                  <a:cs typeface="Arial" panose="020B0604020202020204" pitchFamily="34" charset="0"/>
                </a:rPr>
                <a:t> </a:t>
              </a:r>
              <a:r>
                <a:rPr lang="en-US" sz="1200" i="1" dirty="0">
                  <a:latin typeface="Arial" panose="020B0604020202020204" pitchFamily="34" charset="0"/>
                  <a:ea typeface="Times New Roman" panose="02020603050405020304" pitchFamily="18" charset="0"/>
                  <a:cs typeface="Arial" panose="020B0604020202020204" pitchFamily="34" charset="0"/>
                </a:rPr>
                <a:t>(link in the activity report)</a:t>
              </a:r>
              <a:endParaRPr lang="en-GB" sz="1200" i="1" dirty="0">
                <a:latin typeface="Arial" panose="020B0604020202020204" pitchFamily="34" charset="0"/>
                <a:cs typeface="Arial" panose="020B0604020202020204" pitchFamily="34" charset="0"/>
              </a:endParaRPr>
            </a:p>
          </p:txBody>
        </p:sp>
      </p:grpSp>
      <p:grpSp>
        <p:nvGrpSpPr>
          <p:cNvPr id="31" name="Groupe 30">
            <a:extLst>
              <a:ext uri="{FF2B5EF4-FFF2-40B4-BE49-F238E27FC236}">
                <a16:creationId xmlns:a16="http://schemas.microsoft.com/office/drawing/2014/main" id="{3EDE0001-A121-9342-BE56-A2DF8BDD63EA}"/>
              </a:ext>
            </a:extLst>
          </p:cNvPr>
          <p:cNvGrpSpPr/>
          <p:nvPr/>
        </p:nvGrpSpPr>
        <p:grpSpPr>
          <a:xfrm>
            <a:off x="714803" y="3833887"/>
            <a:ext cx="7714394" cy="811247"/>
            <a:chOff x="748070" y="4074521"/>
            <a:chExt cx="7714394" cy="811247"/>
          </a:xfrm>
        </p:grpSpPr>
        <p:sp>
          <p:nvSpPr>
            <p:cNvPr id="27" name="Rectangle 26">
              <a:extLst>
                <a:ext uri="{FF2B5EF4-FFF2-40B4-BE49-F238E27FC236}">
                  <a16:creationId xmlns:a16="http://schemas.microsoft.com/office/drawing/2014/main" id="{2545D95A-569D-5647-8235-8DEAA8AFD251}"/>
                </a:ext>
              </a:extLst>
            </p:cNvPr>
            <p:cNvSpPr/>
            <p:nvPr/>
          </p:nvSpPr>
          <p:spPr>
            <a:xfrm>
              <a:off x="748070" y="4074521"/>
              <a:ext cx="7714394" cy="811247"/>
            </a:xfrm>
            <a:prstGeom prst="rect">
              <a:avLst/>
            </a:prstGeom>
            <a:solidFill>
              <a:srgbClr val="7A8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466850" indent="-1192213" algn="ctr">
                <a:spcBef>
                  <a:spcPts val="600"/>
                </a:spcBef>
                <a:spcAft>
                  <a:spcPts val="600"/>
                </a:spcAft>
                <a:buClr>
                  <a:schemeClr val="bg1"/>
                </a:buClr>
              </a:pPr>
              <a:r>
                <a:rPr 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Please participate in our survey to identify your needs in both these areas!</a:t>
              </a:r>
            </a:p>
          </p:txBody>
        </p:sp>
        <p:pic>
          <p:nvPicPr>
            <p:cNvPr id="29" name="Graphique 28" descr="Mégaphone1 avec un remplissage uni">
              <a:extLst>
                <a:ext uri="{FF2B5EF4-FFF2-40B4-BE49-F238E27FC236}">
                  <a16:creationId xmlns:a16="http://schemas.microsoft.com/office/drawing/2014/main" id="{90D46FBA-BFC0-164F-A096-73B71EFCE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302" y="4205836"/>
              <a:ext cx="548616" cy="548616"/>
            </a:xfrm>
            <a:prstGeom prst="rect">
              <a:avLst/>
            </a:prstGeom>
          </p:spPr>
        </p:pic>
      </p:grpSp>
      <p:sp>
        <p:nvSpPr>
          <p:cNvPr id="32" name="Rectangle 31">
            <a:extLst>
              <a:ext uri="{FF2B5EF4-FFF2-40B4-BE49-F238E27FC236}">
                <a16:creationId xmlns:a16="http://schemas.microsoft.com/office/drawing/2014/main" id="{6E59DD95-476D-0F47-AD3B-485E99BA0772}"/>
              </a:ext>
            </a:extLst>
          </p:cNvPr>
          <p:cNvSpPr/>
          <p:nvPr/>
        </p:nvSpPr>
        <p:spPr>
          <a:xfrm>
            <a:off x="789437" y="5534540"/>
            <a:ext cx="6047810" cy="307777"/>
          </a:xfrm>
          <a:prstGeom prst="rect">
            <a:avLst/>
          </a:prstGeom>
        </p:spPr>
        <p:txBody>
          <a:bodyPr wrap="square">
            <a:spAutoFit/>
          </a:bodyPr>
          <a:lstStyle/>
          <a:p>
            <a:r>
              <a:rPr lang="en-US" sz="1400" b="1" dirty="0">
                <a:solidFill>
                  <a:srgbClr val="7A8001"/>
                </a:solidFill>
                <a:latin typeface="Arial" panose="020B0604020202020204" pitchFamily="34" charset="0"/>
                <a:cs typeface="Arial" panose="020B0604020202020204" pitchFamily="34" charset="0"/>
              </a:rPr>
              <a:t>AREPO budget: </a:t>
            </a:r>
            <a:r>
              <a:rPr lang="en-US" sz="1400" b="1" dirty="0">
                <a:latin typeface="Arial" panose="020B0604020202020204" pitchFamily="34" charset="0"/>
                <a:cs typeface="Arial" panose="020B0604020202020204" pitchFamily="34" charset="0"/>
              </a:rPr>
              <a:t>€118,360, 75% co-financed by the ERDF</a:t>
            </a:r>
            <a:r>
              <a:rPr lang="fr-FR"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18451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Rectángulo">
            <a:extLst>
              <a:ext uri="{FF2B5EF4-FFF2-40B4-BE49-F238E27FC236}">
                <a16:creationId xmlns:a16="http://schemas.microsoft.com/office/drawing/2014/main" id="{CB04EABD-584B-2D45-9B0F-E4819FAF59D9}"/>
              </a:ext>
            </a:extLst>
          </p:cNvPr>
          <p:cNvSpPr/>
          <p:nvPr/>
        </p:nvSpPr>
        <p:spPr>
          <a:xfrm>
            <a:off x="0" y="6302829"/>
            <a:ext cx="9144000" cy="555171"/>
          </a:xfrm>
          <a:prstGeom prst="rect">
            <a:avLst/>
          </a:prstGeom>
          <a:solidFill>
            <a:srgbClr val="554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11" name="Image 10" descr="Une image contenant texte&#10;&#10;Description générée automatiquement">
            <a:extLst>
              <a:ext uri="{FF2B5EF4-FFF2-40B4-BE49-F238E27FC236}">
                <a16:creationId xmlns:a16="http://schemas.microsoft.com/office/drawing/2014/main" id="{6FB9BB0B-03D7-2F45-AA3C-BD845CDADE01}"/>
              </a:ext>
            </a:extLst>
          </p:cNvPr>
          <p:cNvPicPr>
            <a:picLocks noChangeAspect="1"/>
          </p:cNvPicPr>
          <p:nvPr/>
        </p:nvPicPr>
        <p:blipFill>
          <a:blip r:embed="rId2"/>
          <a:stretch>
            <a:fillRect/>
          </a:stretch>
        </p:blipFill>
        <p:spPr>
          <a:xfrm>
            <a:off x="6785908" y="234772"/>
            <a:ext cx="2127090" cy="1172925"/>
          </a:xfrm>
          <a:prstGeom prst="rect">
            <a:avLst/>
          </a:prstGeom>
        </p:spPr>
      </p:pic>
      <p:sp>
        <p:nvSpPr>
          <p:cNvPr id="13" name="Title 13">
            <a:extLst>
              <a:ext uri="{FF2B5EF4-FFF2-40B4-BE49-F238E27FC236}">
                <a16:creationId xmlns:a16="http://schemas.microsoft.com/office/drawing/2014/main" id="{9B66DF0D-5297-8340-AAA8-6B11C98B5701}"/>
              </a:ext>
            </a:extLst>
          </p:cNvPr>
          <p:cNvSpPr>
            <a:spLocks noGrp="1"/>
          </p:cNvSpPr>
          <p:nvPr>
            <p:ph type="title"/>
          </p:nvPr>
        </p:nvSpPr>
        <p:spPr>
          <a:xfrm>
            <a:off x="1165885" y="174612"/>
            <a:ext cx="5850601" cy="997744"/>
          </a:xfrm>
        </p:spPr>
        <p:txBody>
          <a:bodyPr>
            <a:noAutofit/>
          </a:bodyPr>
          <a:lstStyle/>
          <a:p>
            <a:pPr algn="l"/>
            <a:r>
              <a:rPr lang="en-GB" sz="2800" b="1" dirty="0">
                <a:solidFill>
                  <a:srgbClr val="544401"/>
                </a:solidFill>
                <a:latin typeface="Arial" panose="020B0604020202020204" pitchFamily="34" charset="0"/>
                <a:cs typeface="Arial" panose="020B0604020202020204" pitchFamily="34" charset="0"/>
              </a:rPr>
              <a:t>EU dissemination event</a:t>
            </a:r>
          </a:p>
        </p:txBody>
      </p:sp>
      <p:pic>
        <p:nvPicPr>
          <p:cNvPr id="14" name="Picture 15">
            <a:extLst>
              <a:ext uri="{FF2B5EF4-FFF2-40B4-BE49-F238E27FC236}">
                <a16:creationId xmlns:a16="http://schemas.microsoft.com/office/drawing/2014/main" id="{7E2FE3CC-4DA3-6843-B9BE-F2E32ACFB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49" y="267439"/>
            <a:ext cx="833160" cy="812090"/>
          </a:xfrm>
          <a:prstGeom prst="rect">
            <a:avLst/>
          </a:prstGeom>
        </p:spPr>
      </p:pic>
      <p:sp>
        <p:nvSpPr>
          <p:cNvPr id="16" name="ZoneTexte 15">
            <a:extLst>
              <a:ext uri="{FF2B5EF4-FFF2-40B4-BE49-F238E27FC236}">
                <a16:creationId xmlns:a16="http://schemas.microsoft.com/office/drawing/2014/main" id="{2DBF7757-A84B-424B-923C-F0B9B84E677A}"/>
              </a:ext>
            </a:extLst>
          </p:cNvPr>
          <p:cNvSpPr txBox="1"/>
          <p:nvPr/>
        </p:nvSpPr>
        <p:spPr>
          <a:xfrm>
            <a:off x="581965" y="6457954"/>
            <a:ext cx="7980070" cy="230832"/>
          </a:xfrm>
          <a:prstGeom prst="rect">
            <a:avLst/>
          </a:prstGeom>
          <a:noFill/>
        </p:spPr>
        <p:txBody>
          <a:bodyPr wrap="none" rtlCol="0">
            <a:spAutoFit/>
          </a:bodyPr>
          <a:lstStyle/>
          <a:p>
            <a:r>
              <a:rPr lang="en-GB" sz="900" dirty="0" err="1">
                <a:solidFill>
                  <a:schemeClr val="bg1"/>
                </a:solidFill>
                <a:latin typeface="Arial" panose="020B0604020202020204" pitchFamily="34" charset="0"/>
                <a:cs typeface="Arial" panose="020B0604020202020204" pitchFamily="34" charset="0"/>
              </a:rPr>
              <a:t>AGROSMARTglobal</a:t>
            </a:r>
            <a:r>
              <a:rPr lang="en-GB" sz="9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900" dirty="0" err="1">
                <a:solidFill>
                  <a:schemeClr val="bg1"/>
                </a:solidFill>
                <a:latin typeface="Arial" panose="020B0604020202020204" pitchFamily="34" charset="0"/>
                <a:cs typeface="Arial" panose="020B0604020202020204" pitchFamily="34" charset="0"/>
              </a:rPr>
              <a:t>Sudoe</a:t>
            </a:r>
            <a:r>
              <a:rPr lang="en-GB" sz="900" dirty="0">
                <a:solidFill>
                  <a:schemeClr val="bg1"/>
                </a:solidFill>
                <a:latin typeface="Arial" panose="020B0604020202020204" pitchFamily="34" charset="0"/>
                <a:cs typeface="Arial" panose="020B0604020202020204" pitchFamily="34" charset="0"/>
              </a:rPr>
              <a:t> rural areas</a:t>
            </a:r>
          </a:p>
        </p:txBody>
      </p:sp>
      <p:sp>
        <p:nvSpPr>
          <p:cNvPr id="23" name="ZoneTexte 22">
            <a:extLst>
              <a:ext uri="{FF2B5EF4-FFF2-40B4-BE49-F238E27FC236}">
                <a16:creationId xmlns:a16="http://schemas.microsoft.com/office/drawing/2014/main" id="{FF92CD7D-5A44-6C41-A1BA-DF308C897B95}"/>
              </a:ext>
            </a:extLst>
          </p:cNvPr>
          <p:cNvSpPr txBox="1"/>
          <p:nvPr/>
        </p:nvSpPr>
        <p:spPr>
          <a:xfrm>
            <a:off x="710751" y="1665097"/>
            <a:ext cx="7722498" cy="523220"/>
          </a:xfrm>
          <a:prstGeom prst="rect">
            <a:avLst/>
          </a:prstGeom>
          <a:noFill/>
        </p:spPr>
        <p:txBody>
          <a:bodyPr wrap="square" rtlCol="0">
            <a:spAutoFit/>
          </a:bodyPr>
          <a:lstStyle/>
          <a:p>
            <a:pPr algn="just">
              <a:spcBef>
                <a:spcPts val="600"/>
              </a:spcBef>
              <a:spcAft>
                <a:spcPts val="600"/>
              </a:spcAft>
            </a:pPr>
            <a:r>
              <a:rPr lang="en-US" sz="1400" dirty="0">
                <a:latin typeface="Arial" panose="020B0604020202020204" pitchFamily="34" charset="0"/>
                <a:cs typeface="Arial" panose="020B0604020202020204" pitchFamily="34" charset="0"/>
              </a:rPr>
              <a:t>To disseminate the </a:t>
            </a:r>
            <a:r>
              <a:rPr lang="en-US" sz="1400" dirty="0" err="1">
                <a:latin typeface="Arial" panose="020B0604020202020204" pitchFamily="34" charset="0"/>
                <a:cs typeface="Arial" panose="020B0604020202020204" pitchFamily="34" charset="0"/>
              </a:rPr>
              <a:t>AGROSMARTglobal</a:t>
            </a:r>
            <a:r>
              <a:rPr lang="en-US" sz="1400" dirty="0">
                <a:latin typeface="Arial" panose="020B0604020202020204" pitchFamily="34" charset="0"/>
                <a:cs typeface="Arial" panose="020B0604020202020204" pitchFamily="34" charset="0"/>
              </a:rPr>
              <a:t> results, AREPO will </a:t>
            </a:r>
            <a:r>
              <a:rPr lang="en-US" sz="1400" dirty="0" err="1">
                <a:latin typeface="Arial" panose="020B0604020202020204" pitchFamily="34" charset="0"/>
                <a:cs typeface="Arial" panose="020B0604020202020204" pitchFamily="34" charset="0"/>
              </a:rPr>
              <a:t>organise</a:t>
            </a:r>
            <a:r>
              <a:rPr lang="en-US" sz="1400" dirty="0">
                <a:latin typeface="Arial" panose="020B0604020202020204" pitchFamily="34" charset="0"/>
                <a:cs typeface="Arial" panose="020B0604020202020204" pitchFamily="34" charset="0"/>
              </a:rPr>
              <a:t> its major </a:t>
            </a:r>
            <a:r>
              <a:rPr lang="en-US" sz="1400" b="1" dirty="0">
                <a:latin typeface="Arial" panose="020B0604020202020204" pitchFamily="34" charset="0"/>
                <a:cs typeface="Arial" panose="020B0604020202020204" pitchFamily="34" charset="0"/>
              </a:rPr>
              <a:t>European event for the promotion of quality and origin products.</a:t>
            </a:r>
            <a:endParaRPr lang="en-US" sz="1400" b="1" dirty="0">
              <a:solidFill>
                <a:srgbClr val="7A800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9804115-339E-4B42-950E-E1E09868FED8}"/>
              </a:ext>
            </a:extLst>
          </p:cNvPr>
          <p:cNvSpPr/>
          <p:nvPr/>
        </p:nvSpPr>
        <p:spPr>
          <a:xfrm>
            <a:off x="740103" y="3328670"/>
            <a:ext cx="7663795" cy="1228629"/>
          </a:xfrm>
          <a:prstGeom prst="rect">
            <a:avLst/>
          </a:prstGeom>
          <a:solidFill>
            <a:srgbClr val="7A8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66763" indent="-276225">
              <a:spcBef>
                <a:spcPts val="600"/>
              </a:spcBef>
              <a:spcAft>
                <a:spcPts val="600"/>
              </a:spcAft>
              <a:buClr>
                <a:schemeClr val="bg1"/>
              </a:buClr>
              <a:buFont typeface="Apple Symbols" panose="02000000000000000000" pitchFamily="2" charset="-79"/>
              <a:buChar char="⌲"/>
            </a:pPr>
            <a:r>
              <a:rPr lang="en-US" sz="1200" dirty="0">
                <a:solidFill>
                  <a:schemeClr val="bg1"/>
                </a:solidFill>
                <a:latin typeface="Arial" panose="020B0604020202020204" pitchFamily="34" charset="0"/>
                <a:cs typeface="Arial" panose="020B0604020202020204" pitchFamily="34" charset="0"/>
              </a:rPr>
              <a:t>Protection of EU quality schemes on the Internet and other </a:t>
            </a:r>
            <a:r>
              <a:rPr lang="en-US" sz="1200" dirty="0" err="1">
                <a:solidFill>
                  <a:schemeClr val="bg1"/>
                </a:solidFill>
                <a:latin typeface="Arial" panose="020B0604020202020204" pitchFamily="34" charset="0"/>
                <a:cs typeface="Arial" panose="020B0604020202020204" pitchFamily="34" charset="0"/>
              </a:rPr>
              <a:t>AGROSMARTglobal</a:t>
            </a:r>
            <a:r>
              <a:rPr lang="en-US" sz="1200" dirty="0">
                <a:solidFill>
                  <a:schemeClr val="bg1"/>
                </a:solidFill>
                <a:latin typeface="Arial" panose="020B0604020202020204" pitchFamily="34" charset="0"/>
                <a:cs typeface="Arial" panose="020B0604020202020204" pitchFamily="34" charset="0"/>
              </a:rPr>
              <a:t> results</a:t>
            </a:r>
            <a:endParaRPr lang="fr-FR" sz="1200" dirty="0">
              <a:latin typeface="Arial" panose="020B0604020202020204" pitchFamily="34" charset="0"/>
              <a:cs typeface="Arial" panose="020B0604020202020204" pitchFamily="34" charset="0"/>
            </a:endParaRPr>
          </a:p>
          <a:p>
            <a:pPr marL="766763" indent="-276225">
              <a:spcBef>
                <a:spcPts val="600"/>
              </a:spcBef>
              <a:spcAft>
                <a:spcPts val="600"/>
              </a:spcAft>
              <a:buClr>
                <a:schemeClr val="bg1"/>
              </a:buClr>
              <a:buFont typeface="Apple Symbols" panose="02000000000000000000" pitchFamily="2" charset="-79"/>
              <a:buChar char="⌲"/>
            </a:pPr>
            <a:r>
              <a:rPr lang="fr-FR" sz="1200" dirty="0" err="1">
                <a:latin typeface="Arial" panose="020B0604020202020204" pitchFamily="34" charset="0"/>
                <a:cs typeface="Arial" panose="020B0604020202020204" pitchFamily="34" charset="0"/>
              </a:rPr>
              <a:t>Revision</a:t>
            </a:r>
            <a:r>
              <a:rPr lang="fr-FR" sz="1200" dirty="0">
                <a:latin typeface="Arial" panose="020B0604020202020204" pitchFamily="34" charset="0"/>
                <a:cs typeface="Arial" panose="020B0604020202020204" pitchFamily="34" charset="0"/>
              </a:rPr>
              <a:t> of the EU GI system</a:t>
            </a:r>
            <a:endParaRPr lang="en-US" sz="1200" b="1" dirty="0">
              <a:solidFill>
                <a:schemeClr val="bg1"/>
              </a:solidFill>
              <a:latin typeface="Arial" panose="020B0604020202020204" pitchFamily="34" charset="0"/>
              <a:cs typeface="Arial" panose="020B0604020202020204" pitchFamily="34" charset="0"/>
            </a:endParaRPr>
          </a:p>
          <a:p>
            <a:pPr marL="766763" indent="-276225">
              <a:spcBef>
                <a:spcPts val="600"/>
              </a:spcBef>
              <a:spcAft>
                <a:spcPts val="600"/>
              </a:spcAft>
              <a:buClr>
                <a:schemeClr val="bg1"/>
              </a:buClr>
              <a:buFont typeface="Apple Symbols" panose="02000000000000000000" pitchFamily="2" charset="-79"/>
              <a:buChar char="⌲"/>
            </a:pPr>
            <a:r>
              <a:rPr lang="en-GB" sz="1200" dirty="0">
                <a:latin typeface="Arial" panose="020B0604020202020204" pitchFamily="34" charset="0"/>
                <a:cs typeface="Arial" panose="020B0604020202020204" pitchFamily="34" charset="0"/>
              </a:rPr>
              <a:t>New EU food labelling initiatives</a:t>
            </a:r>
            <a:endParaRPr lang="fr-FR" sz="1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39D77ED-4AB4-F04A-9C0C-60F840B0B0A4}"/>
              </a:ext>
            </a:extLst>
          </p:cNvPr>
          <p:cNvSpPr/>
          <p:nvPr/>
        </p:nvSpPr>
        <p:spPr>
          <a:xfrm>
            <a:off x="740103" y="4765591"/>
            <a:ext cx="7663795" cy="523220"/>
          </a:xfrm>
          <a:prstGeom prst="rect">
            <a:avLst/>
          </a:prstGeom>
        </p:spPr>
        <p:txBody>
          <a:bodyPr wrap="square">
            <a:spAutoFit/>
          </a:bodyPr>
          <a:lstStyle/>
          <a:p>
            <a:pPr algn="just">
              <a:spcBef>
                <a:spcPts val="600"/>
              </a:spcBef>
              <a:spcAft>
                <a:spcPts val="600"/>
              </a:spcAft>
            </a:pPr>
            <a:r>
              <a:rPr lang="en-US" sz="1400" dirty="0">
                <a:latin typeface="Arial" panose="020B0604020202020204" pitchFamily="34" charset="0"/>
                <a:cs typeface="Arial" panose="020B0604020202020204" pitchFamily="34" charset="0"/>
              </a:rPr>
              <a:t>AREPO will benefit from </a:t>
            </a:r>
            <a:r>
              <a:rPr lang="en-US" sz="1400" b="1" dirty="0">
                <a:latin typeface="Arial" panose="020B0604020202020204" pitchFamily="34" charset="0"/>
                <a:cs typeface="Arial" panose="020B0604020202020204" pitchFamily="34" charset="0"/>
              </a:rPr>
              <a:t>€26 820 </a:t>
            </a:r>
            <a:r>
              <a:rPr lang="en-US" sz="1400" dirty="0">
                <a:latin typeface="Arial" panose="020B0604020202020204" pitchFamily="34" charset="0"/>
                <a:cs typeface="Arial" panose="020B0604020202020204" pitchFamily="34" charset="0"/>
              </a:rPr>
              <a:t>co-financed at 75% by the ERDF to finance the </a:t>
            </a:r>
            <a:r>
              <a:rPr lang="en-US" sz="1400" dirty="0" err="1">
                <a:latin typeface="Arial" panose="020B0604020202020204" pitchFamily="34" charset="0"/>
                <a:cs typeface="Arial" panose="020B0604020202020204" pitchFamily="34" charset="0"/>
              </a:rPr>
              <a:t>organisation</a:t>
            </a:r>
            <a:r>
              <a:rPr lang="en-US" sz="1400" dirty="0">
                <a:latin typeface="Arial" panose="020B0604020202020204" pitchFamily="34" charset="0"/>
                <a:cs typeface="Arial" panose="020B0604020202020204" pitchFamily="34" charset="0"/>
              </a:rPr>
              <a:t> of this event in the framework of </a:t>
            </a:r>
            <a:r>
              <a:rPr lang="en-US" sz="1400" dirty="0" err="1">
                <a:latin typeface="Arial" panose="020B0604020202020204" pitchFamily="34" charset="0"/>
                <a:cs typeface="Arial" panose="020B0604020202020204" pitchFamily="34" charset="0"/>
              </a:rPr>
              <a:t>AGROSMARTglobal</a:t>
            </a:r>
            <a:r>
              <a:rPr lang="en-US" sz="1400" dirty="0">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36340C8D-0F69-0D4D-8992-06D5653F92A9}"/>
              </a:ext>
            </a:extLst>
          </p:cNvPr>
          <p:cNvSpPr/>
          <p:nvPr/>
        </p:nvSpPr>
        <p:spPr>
          <a:xfrm>
            <a:off x="1443225" y="2502630"/>
            <a:ext cx="6990024" cy="630942"/>
          </a:xfrm>
          <a:prstGeom prst="rect">
            <a:avLst/>
          </a:prstGeom>
        </p:spPr>
        <p:txBody>
          <a:bodyPr wrap="square">
            <a:spAutoFit/>
          </a:bodyPr>
          <a:lstStyle/>
          <a:p>
            <a:pPr algn="just">
              <a:spcBef>
                <a:spcPts val="600"/>
              </a:spcBef>
            </a:pPr>
            <a:r>
              <a:rPr lang="en-US" sz="1600" b="1" dirty="0">
                <a:solidFill>
                  <a:srgbClr val="7A8001"/>
                </a:solidFill>
                <a:latin typeface="Arial" panose="020B0604020202020204" pitchFamily="34" charset="0"/>
                <a:cs typeface="Arial" panose="020B0604020202020204" pitchFamily="34" charset="0"/>
              </a:rPr>
              <a:t>5</a:t>
            </a:r>
            <a:r>
              <a:rPr lang="en-US" sz="1600" b="1" baseline="30000" dirty="0">
                <a:solidFill>
                  <a:srgbClr val="7A8001"/>
                </a:solidFill>
                <a:latin typeface="Arial" panose="020B0604020202020204" pitchFamily="34" charset="0"/>
                <a:cs typeface="Arial" panose="020B0604020202020204" pitchFamily="34" charset="0"/>
              </a:rPr>
              <a:t>th</a:t>
            </a:r>
            <a:r>
              <a:rPr lang="en-US" sz="1600" b="1" dirty="0">
                <a:solidFill>
                  <a:srgbClr val="7A8001"/>
                </a:solidFill>
                <a:latin typeface="Arial" panose="020B0604020202020204" pitchFamily="34" charset="0"/>
                <a:cs typeface="Arial" panose="020B0604020202020204" pitchFamily="34" charset="0"/>
              </a:rPr>
              <a:t> European event for the promotion of quality and origin products!</a:t>
            </a:r>
          </a:p>
          <a:p>
            <a:pPr algn="just">
              <a:spcBef>
                <a:spcPts val="600"/>
              </a:spcBef>
              <a:spcAft>
                <a:spcPts val="1200"/>
              </a:spcAft>
            </a:pPr>
            <a:r>
              <a:rPr lang="en-US" sz="1400" dirty="0">
                <a:latin typeface="Arial" panose="020B0604020202020204" pitchFamily="34" charset="0"/>
                <a:cs typeface="Arial" panose="020B0604020202020204" pitchFamily="34" charset="0"/>
              </a:rPr>
              <a:t>The event will be </a:t>
            </a:r>
            <a:r>
              <a:rPr lang="en-US" sz="1400" dirty="0" err="1">
                <a:latin typeface="Arial" panose="020B0604020202020204" pitchFamily="34" charset="0"/>
                <a:cs typeface="Arial" panose="020B0604020202020204" pitchFamily="34" charset="0"/>
              </a:rPr>
              <a:t>organised</a:t>
            </a:r>
            <a:r>
              <a:rPr lang="en-US" sz="1400" dirty="0">
                <a:latin typeface="Arial" panose="020B0604020202020204" pitchFamily="34" charset="0"/>
                <a:cs typeface="Arial" panose="020B0604020202020204" pitchFamily="34" charset="0"/>
              </a:rPr>
              <a:t> </a:t>
            </a:r>
            <a:r>
              <a:rPr lang="en-US" sz="1400" b="1" dirty="0">
                <a:solidFill>
                  <a:srgbClr val="7A8001"/>
                </a:solidFill>
                <a:latin typeface="Arial" panose="020B0604020202020204" pitchFamily="34" charset="0"/>
                <a:cs typeface="Arial" panose="020B0604020202020204" pitchFamily="34" charset="0"/>
              </a:rPr>
              <a:t>in early 2023 in Brussels </a:t>
            </a:r>
            <a:r>
              <a:rPr lang="en-US" sz="1400" dirty="0">
                <a:latin typeface="Arial" panose="020B0604020202020204" pitchFamily="34" charset="0"/>
                <a:cs typeface="Arial" panose="020B0604020202020204" pitchFamily="34" charset="0"/>
              </a:rPr>
              <a:t>around the following themes</a:t>
            </a:r>
            <a:r>
              <a:rPr lang="en-US" sz="1400" i="1" dirty="0">
                <a:latin typeface="Arial" panose="020B0604020202020204" pitchFamily="34" charset="0"/>
                <a:cs typeface="Arial" panose="020B0604020202020204" pitchFamily="34" charset="0"/>
              </a:rPr>
              <a:t>:</a:t>
            </a:r>
          </a:p>
        </p:txBody>
      </p:sp>
      <p:pic>
        <p:nvPicPr>
          <p:cNvPr id="25" name="Graphique 24" descr="Mégaphone1 avec un remplissage uni">
            <a:extLst>
              <a:ext uri="{FF2B5EF4-FFF2-40B4-BE49-F238E27FC236}">
                <a16:creationId xmlns:a16="http://schemas.microsoft.com/office/drawing/2014/main" id="{58C32E15-966A-A34D-B055-0019FDCCA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247" y="2450175"/>
            <a:ext cx="745939" cy="745939"/>
          </a:xfrm>
          <a:prstGeom prst="rect">
            <a:avLst/>
          </a:prstGeom>
        </p:spPr>
      </p:pic>
      <p:sp>
        <p:nvSpPr>
          <p:cNvPr id="5" name="Rectangle 4">
            <a:extLst>
              <a:ext uri="{FF2B5EF4-FFF2-40B4-BE49-F238E27FC236}">
                <a16:creationId xmlns:a16="http://schemas.microsoft.com/office/drawing/2014/main" id="{29EBF514-E2D9-8247-B6B2-CFC52AB17642}"/>
              </a:ext>
            </a:extLst>
          </p:cNvPr>
          <p:cNvSpPr/>
          <p:nvPr/>
        </p:nvSpPr>
        <p:spPr>
          <a:xfrm>
            <a:off x="2189682" y="5491802"/>
            <a:ext cx="4764638" cy="400110"/>
          </a:xfrm>
          <a:prstGeom prst="rect">
            <a:avLst/>
          </a:prstGeom>
        </p:spPr>
        <p:txBody>
          <a:bodyPr wrap="none">
            <a:spAutoFit/>
          </a:bodyPr>
          <a:lstStyle/>
          <a:p>
            <a:pPr algn="ctr">
              <a:spcBef>
                <a:spcPts val="600"/>
              </a:spcBef>
              <a:spcAft>
                <a:spcPts val="600"/>
              </a:spcAft>
            </a:pPr>
            <a:r>
              <a:rPr lang="en-US" sz="2000" b="1" dirty="0">
                <a:solidFill>
                  <a:srgbClr val="7A8001"/>
                </a:solidFill>
                <a:latin typeface="Arial" panose="020B0604020202020204" pitchFamily="34" charset="0"/>
                <a:cs typeface="Arial" panose="020B0604020202020204" pitchFamily="34" charset="0"/>
              </a:rPr>
              <a:t>MORE INFORMATION COMING SOON</a:t>
            </a:r>
          </a:p>
        </p:txBody>
      </p:sp>
    </p:spTree>
    <p:extLst>
      <p:ext uri="{BB962C8B-B14F-4D97-AF65-F5344CB8AC3E}">
        <p14:creationId xmlns:p14="http://schemas.microsoft.com/office/powerpoint/2010/main" val="173595776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A29C472-9976-1847-9ACE-A2FBF941E1CB}"/>
              </a:ext>
            </a:extLst>
          </p:cNvPr>
          <p:cNvSpPr/>
          <p:nvPr/>
        </p:nvSpPr>
        <p:spPr>
          <a:xfrm>
            <a:off x="0" y="6302829"/>
            <a:ext cx="9144000" cy="555171"/>
          </a:xfrm>
          <a:prstGeom prst="rect">
            <a:avLst/>
          </a:prstGeom>
          <a:solidFill>
            <a:srgbClr val="554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5" name="Image 4" descr="Une image contenant texte&#10;&#10;Description générée automatiquement">
            <a:extLst>
              <a:ext uri="{FF2B5EF4-FFF2-40B4-BE49-F238E27FC236}">
                <a16:creationId xmlns:a16="http://schemas.microsoft.com/office/drawing/2014/main" id="{F3826658-5388-9B41-9EDE-40F3DBBCBD42}"/>
              </a:ext>
            </a:extLst>
          </p:cNvPr>
          <p:cNvPicPr>
            <a:picLocks noChangeAspect="1"/>
          </p:cNvPicPr>
          <p:nvPr/>
        </p:nvPicPr>
        <p:blipFill>
          <a:blip r:embed="rId2"/>
          <a:stretch>
            <a:fillRect/>
          </a:stretch>
        </p:blipFill>
        <p:spPr>
          <a:xfrm>
            <a:off x="6785908" y="234772"/>
            <a:ext cx="2127090" cy="1172925"/>
          </a:xfrm>
          <a:prstGeom prst="rect">
            <a:avLst/>
          </a:prstGeom>
        </p:spPr>
      </p:pic>
      <p:sp>
        <p:nvSpPr>
          <p:cNvPr id="6" name="Title 13">
            <a:extLst>
              <a:ext uri="{FF2B5EF4-FFF2-40B4-BE49-F238E27FC236}">
                <a16:creationId xmlns:a16="http://schemas.microsoft.com/office/drawing/2014/main" id="{3B157B0F-B837-D743-AC0E-A95C388CF764}"/>
              </a:ext>
            </a:extLst>
          </p:cNvPr>
          <p:cNvSpPr>
            <a:spLocks noGrp="1"/>
          </p:cNvSpPr>
          <p:nvPr>
            <p:ph type="title"/>
          </p:nvPr>
        </p:nvSpPr>
        <p:spPr>
          <a:xfrm>
            <a:off x="-560988" y="7424645"/>
            <a:ext cx="5850601" cy="997744"/>
          </a:xfrm>
        </p:spPr>
        <p:txBody>
          <a:bodyPr>
            <a:noAutofit/>
          </a:bodyPr>
          <a:lstStyle/>
          <a:p>
            <a:pPr algn="l"/>
            <a:r>
              <a:rPr lang="en-GB" sz="2800" b="1" dirty="0">
                <a:solidFill>
                  <a:srgbClr val="544401"/>
                </a:solidFill>
                <a:latin typeface="Arial" panose="020B0604020202020204" pitchFamily="34" charset="0"/>
                <a:cs typeface="Arial" panose="020B0604020202020204" pitchFamily="34" charset="0"/>
              </a:rPr>
              <a:t>2009</a:t>
            </a:r>
            <a:r>
              <a:rPr lang="en-US" sz="2800" b="1" dirty="0">
                <a:solidFill>
                  <a:srgbClr val="7A8001"/>
                </a:solidFill>
                <a:latin typeface="Arial" panose="020B0604020202020204" pitchFamily="34" charset="0"/>
                <a:cs typeface="Arial" panose="020B0604020202020204" pitchFamily="34" charset="0"/>
              </a:rPr>
              <a:t> - </a:t>
            </a:r>
            <a:r>
              <a:rPr lang="en-US" sz="1400" b="1" dirty="0">
                <a:solidFill>
                  <a:srgbClr val="7A8001"/>
                </a:solidFill>
                <a:latin typeface="Arial" panose="020B0604020202020204" pitchFamily="34" charset="0"/>
                <a:cs typeface="Arial" panose="020B0604020202020204" pitchFamily="34" charset="0"/>
              </a:rPr>
              <a:t>1</a:t>
            </a:r>
            <a:r>
              <a:rPr lang="en-US" sz="1400" b="1" baseline="30000" dirty="0">
                <a:solidFill>
                  <a:srgbClr val="7A8001"/>
                </a:solidFill>
                <a:latin typeface="Arial" panose="020B0604020202020204" pitchFamily="34" charset="0"/>
                <a:cs typeface="Arial" panose="020B0604020202020204" pitchFamily="34" charset="0"/>
              </a:rPr>
              <a:t>st</a:t>
            </a:r>
            <a:r>
              <a:rPr lang="en-US" sz="1400" b="1" dirty="0">
                <a:solidFill>
                  <a:srgbClr val="7A8001"/>
                </a:solidFill>
                <a:latin typeface="Arial" panose="020B0604020202020204" pitchFamily="34" charset="0"/>
                <a:cs typeface="Arial" panose="020B0604020202020204" pitchFamily="34" charset="0"/>
              </a:rPr>
              <a:t> EU event for the promotion of quality and origin products</a:t>
            </a:r>
            <a:br>
              <a:rPr lang="en-US" sz="2800" b="1" dirty="0">
                <a:solidFill>
                  <a:srgbClr val="7A8001"/>
                </a:solidFill>
                <a:latin typeface="Arial" panose="020B0604020202020204" pitchFamily="34" charset="0"/>
                <a:cs typeface="Arial" panose="020B0604020202020204" pitchFamily="34" charset="0"/>
              </a:rPr>
            </a:br>
            <a:endParaRPr lang="en-GB" sz="2800" b="1" dirty="0">
              <a:solidFill>
                <a:srgbClr val="544401"/>
              </a:solidFill>
              <a:latin typeface="Arial" panose="020B0604020202020204" pitchFamily="34" charset="0"/>
              <a:cs typeface="Arial" panose="020B0604020202020204" pitchFamily="34" charset="0"/>
            </a:endParaRPr>
          </a:p>
        </p:txBody>
      </p:sp>
      <p:pic>
        <p:nvPicPr>
          <p:cNvPr id="7" name="Picture 15">
            <a:extLst>
              <a:ext uri="{FF2B5EF4-FFF2-40B4-BE49-F238E27FC236}">
                <a16:creationId xmlns:a16="http://schemas.microsoft.com/office/drawing/2014/main" id="{CBF0D2AA-1D0B-BB4E-9C4C-530FB1CB0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49" y="267439"/>
            <a:ext cx="833160" cy="812090"/>
          </a:xfrm>
          <a:prstGeom prst="rect">
            <a:avLst/>
          </a:prstGeom>
        </p:spPr>
      </p:pic>
      <p:sp>
        <p:nvSpPr>
          <p:cNvPr id="8" name="ZoneTexte 7">
            <a:extLst>
              <a:ext uri="{FF2B5EF4-FFF2-40B4-BE49-F238E27FC236}">
                <a16:creationId xmlns:a16="http://schemas.microsoft.com/office/drawing/2014/main" id="{3BF81414-9B58-EE49-89BE-5430E5812CDE}"/>
              </a:ext>
            </a:extLst>
          </p:cNvPr>
          <p:cNvSpPr txBox="1"/>
          <p:nvPr/>
        </p:nvSpPr>
        <p:spPr>
          <a:xfrm>
            <a:off x="581965" y="6457954"/>
            <a:ext cx="7980070" cy="230832"/>
          </a:xfrm>
          <a:prstGeom prst="rect">
            <a:avLst/>
          </a:prstGeom>
          <a:noFill/>
        </p:spPr>
        <p:txBody>
          <a:bodyPr wrap="none" rtlCol="0">
            <a:spAutoFit/>
          </a:bodyPr>
          <a:lstStyle/>
          <a:p>
            <a:r>
              <a:rPr lang="en-GB" sz="900" dirty="0" err="1">
                <a:solidFill>
                  <a:schemeClr val="bg1"/>
                </a:solidFill>
                <a:latin typeface="Arial" panose="020B0604020202020204" pitchFamily="34" charset="0"/>
                <a:cs typeface="Arial" panose="020B0604020202020204" pitchFamily="34" charset="0"/>
              </a:rPr>
              <a:t>AGROSMARTglobal</a:t>
            </a:r>
            <a:r>
              <a:rPr lang="en-GB" sz="9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900" dirty="0" err="1">
                <a:solidFill>
                  <a:schemeClr val="bg1"/>
                </a:solidFill>
                <a:latin typeface="Arial" panose="020B0604020202020204" pitchFamily="34" charset="0"/>
                <a:cs typeface="Arial" panose="020B0604020202020204" pitchFamily="34" charset="0"/>
              </a:rPr>
              <a:t>Sudoe</a:t>
            </a:r>
            <a:r>
              <a:rPr lang="en-GB" sz="900" dirty="0">
                <a:solidFill>
                  <a:schemeClr val="bg1"/>
                </a:solidFill>
                <a:latin typeface="Arial" panose="020B0604020202020204" pitchFamily="34" charset="0"/>
                <a:cs typeface="Arial" panose="020B0604020202020204" pitchFamily="34" charset="0"/>
              </a:rPr>
              <a:t> rural areas</a:t>
            </a:r>
          </a:p>
        </p:txBody>
      </p:sp>
      <p:pic>
        <p:nvPicPr>
          <p:cNvPr id="10" name="Image 9" descr="Une image contenant texte&#10;&#10;Description générée automatiquement">
            <a:extLst>
              <a:ext uri="{FF2B5EF4-FFF2-40B4-BE49-F238E27FC236}">
                <a16:creationId xmlns:a16="http://schemas.microsoft.com/office/drawing/2014/main" id="{F59577F2-43CB-744B-AD2B-5B1512F6C11C}"/>
              </a:ext>
            </a:extLst>
          </p:cNvPr>
          <p:cNvPicPr>
            <a:picLocks noChangeAspect="1"/>
          </p:cNvPicPr>
          <p:nvPr/>
        </p:nvPicPr>
        <p:blipFill>
          <a:blip r:embed="rId4"/>
          <a:stretch>
            <a:fillRect/>
          </a:stretch>
        </p:blipFill>
        <p:spPr>
          <a:xfrm>
            <a:off x="1369412" y="2201045"/>
            <a:ext cx="6405176" cy="2921418"/>
          </a:xfrm>
          <a:prstGeom prst="rect">
            <a:avLst/>
          </a:prstGeom>
        </p:spPr>
      </p:pic>
      <p:pic>
        <p:nvPicPr>
          <p:cNvPr id="12" name="Image 11" descr="Une image contenant personne, intérieur, groupe, mur&#10;&#10;Description générée automatiquement">
            <a:extLst>
              <a:ext uri="{FF2B5EF4-FFF2-40B4-BE49-F238E27FC236}">
                <a16:creationId xmlns:a16="http://schemas.microsoft.com/office/drawing/2014/main" id="{C02B3208-495B-A84E-9B49-38BD883C7D28}"/>
              </a:ext>
            </a:extLst>
          </p:cNvPr>
          <p:cNvPicPr>
            <a:picLocks noChangeAspect="1"/>
          </p:cNvPicPr>
          <p:nvPr/>
        </p:nvPicPr>
        <p:blipFill>
          <a:blip r:embed="rId5"/>
          <a:stretch>
            <a:fillRect/>
          </a:stretch>
        </p:blipFill>
        <p:spPr>
          <a:xfrm>
            <a:off x="1369412" y="1832543"/>
            <a:ext cx="6405176" cy="3891176"/>
          </a:xfrm>
          <a:prstGeom prst="rect">
            <a:avLst/>
          </a:prstGeom>
        </p:spPr>
      </p:pic>
      <p:pic>
        <p:nvPicPr>
          <p:cNvPr id="14" name="Image 13" descr="Une image contenant personne, intérieur, plafond, gens&#10;&#10;Description générée automatiquement">
            <a:extLst>
              <a:ext uri="{FF2B5EF4-FFF2-40B4-BE49-F238E27FC236}">
                <a16:creationId xmlns:a16="http://schemas.microsoft.com/office/drawing/2014/main" id="{CF38BF54-CFFF-BC45-9F00-C9B00E03855A}"/>
              </a:ext>
            </a:extLst>
          </p:cNvPr>
          <p:cNvPicPr>
            <a:picLocks noChangeAspect="1"/>
          </p:cNvPicPr>
          <p:nvPr/>
        </p:nvPicPr>
        <p:blipFill>
          <a:blip r:embed="rId6"/>
          <a:stretch>
            <a:fillRect/>
          </a:stretch>
        </p:blipFill>
        <p:spPr>
          <a:xfrm>
            <a:off x="1369412" y="1533548"/>
            <a:ext cx="6405176" cy="4617065"/>
          </a:xfrm>
          <a:prstGeom prst="rect">
            <a:avLst/>
          </a:prstGeom>
        </p:spPr>
      </p:pic>
      <p:pic>
        <p:nvPicPr>
          <p:cNvPr id="16" name="Image 15" descr="Une image contenant texte, alimentation, table, intérieur&#10;&#10;Description générée automatiquement">
            <a:extLst>
              <a:ext uri="{FF2B5EF4-FFF2-40B4-BE49-F238E27FC236}">
                <a16:creationId xmlns:a16="http://schemas.microsoft.com/office/drawing/2014/main" id="{EBC6BE69-C858-D04B-8710-BF7BEB87A353}"/>
              </a:ext>
            </a:extLst>
          </p:cNvPr>
          <p:cNvPicPr>
            <a:picLocks noChangeAspect="1"/>
          </p:cNvPicPr>
          <p:nvPr/>
        </p:nvPicPr>
        <p:blipFill>
          <a:blip r:embed="rId7"/>
          <a:stretch>
            <a:fillRect/>
          </a:stretch>
        </p:blipFill>
        <p:spPr>
          <a:xfrm>
            <a:off x="1369412" y="1439170"/>
            <a:ext cx="6405176" cy="4805109"/>
          </a:xfrm>
          <a:prstGeom prst="rect">
            <a:avLst/>
          </a:prstGeom>
        </p:spPr>
      </p:pic>
      <p:sp>
        <p:nvSpPr>
          <p:cNvPr id="18" name="Rectangle 17">
            <a:extLst>
              <a:ext uri="{FF2B5EF4-FFF2-40B4-BE49-F238E27FC236}">
                <a16:creationId xmlns:a16="http://schemas.microsoft.com/office/drawing/2014/main" id="{94E8DF48-4EF6-C544-9059-FBB1F1648AB4}"/>
              </a:ext>
            </a:extLst>
          </p:cNvPr>
          <p:cNvSpPr/>
          <p:nvPr/>
        </p:nvSpPr>
        <p:spPr>
          <a:xfrm>
            <a:off x="1165885" y="971240"/>
            <a:ext cx="5850600" cy="276999"/>
          </a:xfrm>
          <a:prstGeom prst="rect">
            <a:avLst/>
          </a:prstGeom>
        </p:spPr>
        <p:txBody>
          <a:bodyPr wrap="square">
            <a:spAutoFit/>
          </a:bodyPr>
          <a:lstStyle/>
          <a:p>
            <a:r>
              <a:rPr lang="en-GB" sz="1200" b="1" dirty="0">
                <a:solidFill>
                  <a:srgbClr val="7A8001"/>
                </a:solidFill>
                <a:latin typeface="Arial" panose="020B0604020202020204" pitchFamily="34" charset="0"/>
                <a:cs typeface="Arial" panose="020B0604020202020204" pitchFamily="34" charset="0"/>
              </a:rPr>
              <a:t>Main guest: </a:t>
            </a:r>
            <a:r>
              <a:rPr lang="en-GB" sz="1200" b="1" dirty="0">
                <a:latin typeface="Arial" panose="020B0604020202020204" pitchFamily="34" charset="0"/>
                <a:cs typeface="Arial" panose="020B0604020202020204" pitchFamily="34" charset="0"/>
              </a:rPr>
              <a:t>Ms. Fischer </a:t>
            </a:r>
            <a:r>
              <a:rPr lang="en-GB" sz="1200" b="1" dirty="0" err="1">
                <a:latin typeface="Arial" panose="020B0604020202020204" pitchFamily="34" charset="0"/>
                <a:cs typeface="Arial" panose="020B0604020202020204" pitchFamily="34" charset="0"/>
              </a:rPr>
              <a:t>Boel</a:t>
            </a:r>
            <a:r>
              <a:rPr lang="en-GB" sz="1200" dirty="0">
                <a:latin typeface="Arial" panose="020B0604020202020204" pitchFamily="34" charset="0"/>
                <a:cs typeface="Arial" panose="020B0604020202020204" pitchFamily="34" charset="0"/>
              </a:rPr>
              <a:t>, European Commissioner for Agriculture</a:t>
            </a:r>
          </a:p>
        </p:txBody>
      </p:sp>
      <p:sp>
        <p:nvSpPr>
          <p:cNvPr id="19" name="Title 13">
            <a:extLst>
              <a:ext uri="{FF2B5EF4-FFF2-40B4-BE49-F238E27FC236}">
                <a16:creationId xmlns:a16="http://schemas.microsoft.com/office/drawing/2014/main" id="{C48D99E1-F1F3-BE4F-8EC1-AA2FF16A8ED9}"/>
              </a:ext>
            </a:extLst>
          </p:cNvPr>
          <p:cNvSpPr txBox="1">
            <a:spLocks/>
          </p:cNvSpPr>
          <p:nvPr/>
        </p:nvSpPr>
        <p:spPr>
          <a:xfrm>
            <a:off x="1165885" y="174612"/>
            <a:ext cx="5850601" cy="9977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544401"/>
                </a:solidFill>
                <a:latin typeface="Arial" panose="020B0604020202020204" pitchFamily="34" charset="0"/>
                <a:cs typeface="Arial" panose="020B0604020202020204" pitchFamily="34" charset="0"/>
              </a:rPr>
              <a:t>2009</a:t>
            </a:r>
            <a:r>
              <a:rPr lang="en-GB" sz="3200" b="1" dirty="0">
                <a:solidFill>
                  <a:srgbClr val="544401"/>
                </a:solidFill>
                <a:latin typeface="Arial" panose="020B0604020202020204" pitchFamily="34" charset="0"/>
                <a:cs typeface="Arial" panose="020B0604020202020204" pitchFamily="34" charset="0"/>
              </a:rPr>
              <a:t> | </a:t>
            </a:r>
            <a:r>
              <a:rPr lang="en-GB" sz="2200" b="1" dirty="0">
                <a:solidFill>
                  <a:srgbClr val="544401"/>
                </a:solidFill>
                <a:latin typeface="Arial" panose="020B0604020202020204" pitchFamily="34" charset="0"/>
                <a:cs typeface="Arial" panose="020B0604020202020204" pitchFamily="34" charset="0"/>
              </a:rPr>
              <a:t>1</a:t>
            </a:r>
            <a:r>
              <a:rPr lang="en-GB" sz="2200" b="1" baseline="30000" dirty="0">
                <a:solidFill>
                  <a:srgbClr val="544401"/>
                </a:solidFill>
                <a:latin typeface="Arial" panose="020B0604020202020204" pitchFamily="34" charset="0"/>
                <a:cs typeface="Arial" panose="020B0604020202020204" pitchFamily="34" charset="0"/>
              </a:rPr>
              <a:t>st</a:t>
            </a:r>
            <a:r>
              <a:rPr lang="en-GB" sz="2200" b="1" dirty="0">
                <a:solidFill>
                  <a:srgbClr val="544401"/>
                </a:solidFill>
                <a:latin typeface="Arial" panose="020B0604020202020204" pitchFamily="34" charset="0"/>
                <a:cs typeface="Arial" panose="020B0604020202020204" pitchFamily="34" charset="0"/>
              </a:rPr>
              <a:t> AREPO EU event</a:t>
            </a:r>
          </a:p>
        </p:txBody>
      </p:sp>
    </p:spTree>
    <p:extLst>
      <p:ext uri="{BB962C8B-B14F-4D97-AF65-F5344CB8AC3E}">
        <p14:creationId xmlns:p14="http://schemas.microsoft.com/office/powerpoint/2010/main" val="3709886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A29C472-9976-1847-9ACE-A2FBF941E1CB}"/>
              </a:ext>
            </a:extLst>
          </p:cNvPr>
          <p:cNvSpPr/>
          <p:nvPr/>
        </p:nvSpPr>
        <p:spPr>
          <a:xfrm>
            <a:off x="0" y="6302829"/>
            <a:ext cx="9144000" cy="555171"/>
          </a:xfrm>
          <a:prstGeom prst="rect">
            <a:avLst/>
          </a:prstGeom>
          <a:solidFill>
            <a:srgbClr val="554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5" name="Image 4" descr="Une image contenant texte&#10;&#10;Description générée automatiquement">
            <a:extLst>
              <a:ext uri="{FF2B5EF4-FFF2-40B4-BE49-F238E27FC236}">
                <a16:creationId xmlns:a16="http://schemas.microsoft.com/office/drawing/2014/main" id="{F3826658-5388-9B41-9EDE-40F3DBBCBD42}"/>
              </a:ext>
            </a:extLst>
          </p:cNvPr>
          <p:cNvPicPr>
            <a:picLocks noChangeAspect="1"/>
          </p:cNvPicPr>
          <p:nvPr/>
        </p:nvPicPr>
        <p:blipFill>
          <a:blip r:embed="rId2"/>
          <a:stretch>
            <a:fillRect/>
          </a:stretch>
        </p:blipFill>
        <p:spPr>
          <a:xfrm>
            <a:off x="6785908" y="234772"/>
            <a:ext cx="2127090" cy="1172925"/>
          </a:xfrm>
          <a:prstGeom prst="rect">
            <a:avLst/>
          </a:prstGeom>
        </p:spPr>
      </p:pic>
      <p:sp>
        <p:nvSpPr>
          <p:cNvPr id="6" name="Title 13">
            <a:extLst>
              <a:ext uri="{FF2B5EF4-FFF2-40B4-BE49-F238E27FC236}">
                <a16:creationId xmlns:a16="http://schemas.microsoft.com/office/drawing/2014/main" id="{3B157B0F-B837-D743-AC0E-A95C388CF764}"/>
              </a:ext>
            </a:extLst>
          </p:cNvPr>
          <p:cNvSpPr>
            <a:spLocks noGrp="1"/>
          </p:cNvSpPr>
          <p:nvPr>
            <p:ph type="title"/>
          </p:nvPr>
        </p:nvSpPr>
        <p:spPr>
          <a:xfrm>
            <a:off x="1165885" y="174612"/>
            <a:ext cx="5850601" cy="997744"/>
          </a:xfrm>
        </p:spPr>
        <p:txBody>
          <a:bodyPr>
            <a:noAutofit/>
          </a:bodyPr>
          <a:lstStyle/>
          <a:p>
            <a:pPr algn="l"/>
            <a:r>
              <a:rPr lang="en-GB" sz="2800" b="1" dirty="0">
                <a:solidFill>
                  <a:srgbClr val="544401"/>
                </a:solidFill>
                <a:latin typeface="Arial" panose="020B0604020202020204" pitchFamily="34" charset="0"/>
                <a:cs typeface="Arial" panose="020B0604020202020204" pitchFamily="34" charset="0"/>
              </a:rPr>
              <a:t>2011</a:t>
            </a:r>
            <a:r>
              <a:rPr lang="en-GB" sz="3200" b="1" dirty="0">
                <a:solidFill>
                  <a:srgbClr val="544401"/>
                </a:solidFill>
                <a:latin typeface="Arial" panose="020B0604020202020204" pitchFamily="34" charset="0"/>
                <a:cs typeface="Arial" panose="020B0604020202020204" pitchFamily="34" charset="0"/>
              </a:rPr>
              <a:t> | </a:t>
            </a:r>
            <a:r>
              <a:rPr lang="en-GB" sz="2200" b="1" dirty="0">
                <a:solidFill>
                  <a:srgbClr val="544401"/>
                </a:solidFill>
                <a:latin typeface="Arial" panose="020B0604020202020204" pitchFamily="34" charset="0"/>
                <a:cs typeface="Arial" panose="020B0604020202020204" pitchFamily="34" charset="0"/>
              </a:rPr>
              <a:t>2</a:t>
            </a:r>
            <a:r>
              <a:rPr lang="en-GB" sz="2200" b="1" baseline="30000" dirty="0">
                <a:solidFill>
                  <a:srgbClr val="544401"/>
                </a:solidFill>
                <a:latin typeface="Arial" panose="020B0604020202020204" pitchFamily="34" charset="0"/>
                <a:cs typeface="Arial" panose="020B0604020202020204" pitchFamily="34" charset="0"/>
              </a:rPr>
              <a:t>nd</a:t>
            </a:r>
            <a:r>
              <a:rPr lang="en-GB" sz="2200" b="1" dirty="0">
                <a:solidFill>
                  <a:srgbClr val="544401"/>
                </a:solidFill>
                <a:latin typeface="Arial" panose="020B0604020202020204" pitchFamily="34" charset="0"/>
                <a:cs typeface="Arial" panose="020B0604020202020204" pitchFamily="34" charset="0"/>
              </a:rPr>
              <a:t> AREPO EU event</a:t>
            </a:r>
          </a:p>
        </p:txBody>
      </p:sp>
      <p:pic>
        <p:nvPicPr>
          <p:cNvPr id="7" name="Picture 15">
            <a:extLst>
              <a:ext uri="{FF2B5EF4-FFF2-40B4-BE49-F238E27FC236}">
                <a16:creationId xmlns:a16="http://schemas.microsoft.com/office/drawing/2014/main" id="{CBF0D2AA-1D0B-BB4E-9C4C-530FB1CB0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49" y="267439"/>
            <a:ext cx="833160" cy="812090"/>
          </a:xfrm>
          <a:prstGeom prst="rect">
            <a:avLst/>
          </a:prstGeom>
        </p:spPr>
      </p:pic>
      <p:sp>
        <p:nvSpPr>
          <p:cNvPr id="8" name="ZoneTexte 7">
            <a:extLst>
              <a:ext uri="{FF2B5EF4-FFF2-40B4-BE49-F238E27FC236}">
                <a16:creationId xmlns:a16="http://schemas.microsoft.com/office/drawing/2014/main" id="{3BF81414-9B58-EE49-89BE-5430E5812CDE}"/>
              </a:ext>
            </a:extLst>
          </p:cNvPr>
          <p:cNvSpPr txBox="1"/>
          <p:nvPr/>
        </p:nvSpPr>
        <p:spPr>
          <a:xfrm>
            <a:off x="581965" y="6457954"/>
            <a:ext cx="7980070" cy="230832"/>
          </a:xfrm>
          <a:prstGeom prst="rect">
            <a:avLst/>
          </a:prstGeom>
          <a:noFill/>
        </p:spPr>
        <p:txBody>
          <a:bodyPr wrap="none" rtlCol="0">
            <a:spAutoFit/>
          </a:bodyPr>
          <a:lstStyle/>
          <a:p>
            <a:r>
              <a:rPr lang="en-GB" sz="900" dirty="0" err="1">
                <a:solidFill>
                  <a:schemeClr val="bg1"/>
                </a:solidFill>
                <a:latin typeface="Arial" panose="020B0604020202020204" pitchFamily="34" charset="0"/>
                <a:cs typeface="Arial" panose="020B0604020202020204" pitchFamily="34" charset="0"/>
              </a:rPr>
              <a:t>AGROSMARTglobal</a:t>
            </a:r>
            <a:r>
              <a:rPr lang="en-GB" sz="9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900" dirty="0" err="1">
                <a:solidFill>
                  <a:schemeClr val="bg1"/>
                </a:solidFill>
                <a:latin typeface="Arial" panose="020B0604020202020204" pitchFamily="34" charset="0"/>
                <a:cs typeface="Arial" panose="020B0604020202020204" pitchFamily="34" charset="0"/>
              </a:rPr>
              <a:t>Sudoe</a:t>
            </a:r>
            <a:r>
              <a:rPr lang="en-GB" sz="900" dirty="0">
                <a:solidFill>
                  <a:schemeClr val="bg1"/>
                </a:solidFill>
                <a:latin typeface="Arial" panose="020B0604020202020204" pitchFamily="34" charset="0"/>
                <a:cs typeface="Arial" panose="020B0604020202020204" pitchFamily="34" charset="0"/>
              </a:rPr>
              <a:t> rural areas</a:t>
            </a:r>
          </a:p>
        </p:txBody>
      </p:sp>
      <p:pic>
        <p:nvPicPr>
          <p:cNvPr id="3" name="Image 2" descr="Une image contenant personne, intérieur, groupe, ligne&#10;&#10;Description générée automatiquement">
            <a:extLst>
              <a:ext uri="{FF2B5EF4-FFF2-40B4-BE49-F238E27FC236}">
                <a16:creationId xmlns:a16="http://schemas.microsoft.com/office/drawing/2014/main" id="{A61E34F2-A9C7-BD40-9E7A-BF68D3739EA5}"/>
              </a:ext>
            </a:extLst>
          </p:cNvPr>
          <p:cNvPicPr>
            <a:picLocks noChangeAspect="1"/>
          </p:cNvPicPr>
          <p:nvPr/>
        </p:nvPicPr>
        <p:blipFill>
          <a:blip r:embed="rId4"/>
          <a:stretch>
            <a:fillRect/>
          </a:stretch>
        </p:blipFill>
        <p:spPr>
          <a:xfrm>
            <a:off x="1369412" y="1674862"/>
            <a:ext cx="6405176" cy="4270117"/>
          </a:xfrm>
          <a:prstGeom prst="rect">
            <a:avLst/>
          </a:prstGeom>
        </p:spPr>
      </p:pic>
      <p:pic>
        <p:nvPicPr>
          <p:cNvPr id="18" name="Image 17" descr="Une image contenant personne, intérieur, plafond, gens&#10;&#10;Description générée automatiquement">
            <a:extLst>
              <a:ext uri="{FF2B5EF4-FFF2-40B4-BE49-F238E27FC236}">
                <a16:creationId xmlns:a16="http://schemas.microsoft.com/office/drawing/2014/main" id="{55AA51C7-FDA4-E244-B17D-BE95578FDA1D}"/>
              </a:ext>
            </a:extLst>
          </p:cNvPr>
          <p:cNvPicPr>
            <a:picLocks noChangeAspect="1"/>
          </p:cNvPicPr>
          <p:nvPr/>
        </p:nvPicPr>
        <p:blipFill>
          <a:blip r:embed="rId5"/>
          <a:stretch>
            <a:fillRect/>
          </a:stretch>
        </p:blipFill>
        <p:spPr>
          <a:xfrm>
            <a:off x="976113" y="1674862"/>
            <a:ext cx="7191775" cy="4270117"/>
          </a:xfrm>
          <a:prstGeom prst="rect">
            <a:avLst/>
          </a:prstGeom>
        </p:spPr>
      </p:pic>
      <p:pic>
        <p:nvPicPr>
          <p:cNvPr id="22" name="Image 21" descr="Une image contenant personne, table, intérieur, vin&#10;&#10;Description générée automatiquement">
            <a:extLst>
              <a:ext uri="{FF2B5EF4-FFF2-40B4-BE49-F238E27FC236}">
                <a16:creationId xmlns:a16="http://schemas.microsoft.com/office/drawing/2014/main" id="{B4A14ABF-50DC-C542-BE85-34968FC1A296}"/>
              </a:ext>
            </a:extLst>
          </p:cNvPr>
          <p:cNvPicPr>
            <a:picLocks noChangeAspect="1"/>
          </p:cNvPicPr>
          <p:nvPr/>
        </p:nvPicPr>
        <p:blipFill>
          <a:blip r:embed="rId6"/>
          <a:stretch>
            <a:fillRect/>
          </a:stretch>
        </p:blipFill>
        <p:spPr>
          <a:xfrm>
            <a:off x="976113" y="1525770"/>
            <a:ext cx="7191775" cy="4591256"/>
          </a:xfrm>
          <a:prstGeom prst="rect">
            <a:avLst/>
          </a:prstGeom>
        </p:spPr>
      </p:pic>
      <p:sp>
        <p:nvSpPr>
          <p:cNvPr id="23" name="Rectangle 22">
            <a:extLst>
              <a:ext uri="{FF2B5EF4-FFF2-40B4-BE49-F238E27FC236}">
                <a16:creationId xmlns:a16="http://schemas.microsoft.com/office/drawing/2014/main" id="{786D2403-C812-0C48-8B58-25613B906AEF}"/>
              </a:ext>
            </a:extLst>
          </p:cNvPr>
          <p:cNvSpPr/>
          <p:nvPr/>
        </p:nvSpPr>
        <p:spPr>
          <a:xfrm>
            <a:off x="1165885" y="971240"/>
            <a:ext cx="5850600" cy="276999"/>
          </a:xfrm>
          <a:prstGeom prst="rect">
            <a:avLst/>
          </a:prstGeom>
        </p:spPr>
        <p:txBody>
          <a:bodyPr wrap="square">
            <a:spAutoFit/>
          </a:bodyPr>
          <a:lstStyle/>
          <a:p>
            <a:r>
              <a:rPr lang="en-GB" sz="1200" b="1" dirty="0">
                <a:solidFill>
                  <a:srgbClr val="7A8001"/>
                </a:solidFill>
                <a:latin typeface="Arial" panose="020B0604020202020204" pitchFamily="34" charset="0"/>
                <a:cs typeface="Arial" panose="020B0604020202020204" pitchFamily="34" charset="0"/>
              </a:rPr>
              <a:t>Main guest: </a:t>
            </a:r>
            <a:r>
              <a:rPr lang="en-GB" sz="1200" b="1" dirty="0">
                <a:latin typeface="Arial" panose="020B0604020202020204" pitchFamily="34" charset="0"/>
                <a:cs typeface="Arial" panose="020B0604020202020204" pitchFamily="34" charset="0"/>
              </a:rPr>
              <a:t>M. </a:t>
            </a:r>
            <a:r>
              <a:rPr lang="en-GB" sz="1200" b="1" dirty="0" err="1">
                <a:latin typeface="Arial" panose="020B0604020202020204" pitchFamily="34" charset="0"/>
                <a:cs typeface="Arial" panose="020B0604020202020204" pitchFamily="34" charset="0"/>
              </a:rPr>
              <a:t>Ciolos</a:t>
            </a:r>
            <a:r>
              <a:rPr lang="en-GB" sz="1200" dirty="0">
                <a:latin typeface="Arial" panose="020B0604020202020204" pitchFamily="34" charset="0"/>
                <a:cs typeface="Arial" panose="020B0604020202020204" pitchFamily="34" charset="0"/>
              </a:rPr>
              <a:t>, European Commissioner for Agriculture</a:t>
            </a:r>
          </a:p>
        </p:txBody>
      </p:sp>
    </p:spTree>
    <p:extLst>
      <p:ext uri="{BB962C8B-B14F-4D97-AF65-F5344CB8AC3E}">
        <p14:creationId xmlns:p14="http://schemas.microsoft.com/office/powerpoint/2010/main" val="475629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Rectángulo">
            <a:extLst>
              <a:ext uri="{FF2B5EF4-FFF2-40B4-BE49-F238E27FC236}">
                <a16:creationId xmlns:a16="http://schemas.microsoft.com/office/drawing/2014/main" id="{CA29C472-9976-1847-9ACE-A2FBF941E1CB}"/>
              </a:ext>
            </a:extLst>
          </p:cNvPr>
          <p:cNvSpPr/>
          <p:nvPr/>
        </p:nvSpPr>
        <p:spPr>
          <a:xfrm>
            <a:off x="0" y="6302829"/>
            <a:ext cx="9144000" cy="555171"/>
          </a:xfrm>
          <a:prstGeom prst="rect">
            <a:avLst/>
          </a:prstGeom>
          <a:solidFill>
            <a:srgbClr val="554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5" name="Image 4" descr="Une image contenant texte&#10;&#10;Description générée automatiquement">
            <a:extLst>
              <a:ext uri="{FF2B5EF4-FFF2-40B4-BE49-F238E27FC236}">
                <a16:creationId xmlns:a16="http://schemas.microsoft.com/office/drawing/2014/main" id="{F3826658-5388-9B41-9EDE-40F3DBBCBD42}"/>
              </a:ext>
            </a:extLst>
          </p:cNvPr>
          <p:cNvPicPr>
            <a:picLocks noChangeAspect="1"/>
          </p:cNvPicPr>
          <p:nvPr/>
        </p:nvPicPr>
        <p:blipFill>
          <a:blip r:embed="rId2"/>
          <a:stretch>
            <a:fillRect/>
          </a:stretch>
        </p:blipFill>
        <p:spPr>
          <a:xfrm>
            <a:off x="6785908" y="234772"/>
            <a:ext cx="2127090" cy="1172925"/>
          </a:xfrm>
          <a:prstGeom prst="rect">
            <a:avLst/>
          </a:prstGeom>
        </p:spPr>
      </p:pic>
      <p:sp>
        <p:nvSpPr>
          <p:cNvPr id="6" name="Title 13">
            <a:extLst>
              <a:ext uri="{FF2B5EF4-FFF2-40B4-BE49-F238E27FC236}">
                <a16:creationId xmlns:a16="http://schemas.microsoft.com/office/drawing/2014/main" id="{3B157B0F-B837-D743-AC0E-A95C388CF764}"/>
              </a:ext>
            </a:extLst>
          </p:cNvPr>
          <p:cNvSpPr>
            <a:spLocks noGrp="1"/>
          </p:cNvSpPr>
          <p:nvPr>
            <p:ph type="title"/>
          </p:nvPr>
        </p:nvSpPr>
        <p:spPr>
          <a:xfrm>
            <a:off x="1165885" y="174612"/>
            <a:ext cx="5850601" cy="997744"/>
          </a:xfrm>
        </p:spPr>
        <p:txBody>
          <a:bodyPr>
            <a:noAutofit/>
          </a:bodyPr>
          <a:lstStyle/>
          <a:p>
            <a:pPr algn="l"/>
            <a:r>
              <a:rPr lang="en-GB" sz="2800" b="1" dirty="0">
                <a:solidFill>
                  <a:srgbClr val="544401"/>
                </a:solidFill>
                <a:latin typeface="Arial" panose="020B0604020202020204" pitchFamily="34" charset="0"/>
                <a:cs typeface="Arial" panose="020B0604020202020204" pitchFamily="34" charset="0"/>
              </a:rPr>
              <a:t>2015</a:t>
            </a:r>
            <a:r>
              <a:rPr lang="en-GB" sz="3200" b="1" dirty="0">
                <a:solidFill>
                  <a:srgbClr val="544401"/>
                </a:solidFill>
                <a:latin typeface="Arial" panose="020B0604020202020204" pitchFamily="34" charset="0"/>
                <a:cs typeface="Arial" panose="020B0604020202020204" pitchFamily="34" charset="0"/>
              </a:rPr>
              <a:t> | </a:t>
            </a:r>
            <a:r>
              <a:rPr lang="en-GB" sz="2200" b="1" dirty="0">
                <a:solidFill>
                  <a:srgbClr val="544401"/>
                </a:solidFill>
                <a:latin typeface="Arial" panose="020B0604020202020204" pitchFamily="34" charset="0"/>
                <a:cs typeface="Arial" panose="020B0604020202020204" pitchFamily="34" charset="0"/>
              </a:rPr>
              <a:t>3</a:t>
            </a:r>
            <a:r>
              <a:rPr lang="en-GB" sz="2200" b="1" baseline="30000" dirty="0">
                <a:solidFill>
                  <a:srgbClr val="544401"/>
                </a:solidFill>
                <a:latin typeface="Arial" panose="020B0604020202020204" pitchFamily="34" charset="0"/>
                <a:cs typeface="Arial" panose="020B0604020202020204" pitchFamily="34" charset="0"/>
              </a:rPr>
              <a:t>rd</a:t>
            </a:r>
            <a:r>
              <a:rPr lang="en-GB" sz="2200" b="1" dirty="0">
                <a:solidFill>
                  <a:srgbClr val="544401"/>
                </a:solidFill>
                <a:latin typeface="Arial" panose="020B0604020202020204" pitchFamily="34" charset="0"/>
                <a:cs typeface="Arial" panose="020B0604020202020204" pitchFamily="34" charset="0"/>
              </a:rPr>
              <a:t> AREPO EU event</a:t>
            </a:r>
          </a:p>
        </p:txBody>
      </p:sp>
      <p:pic>
        <p:nvPicPr>
          <p:cNvPr id="7" name="Picture 15">
            <a:extLst>
              <a:ext uri="{FF2B5EF4-FFF2-40B4-BE49-F238E27FC236}">
                <a16:creationId xmlns:a16="http://schemas.microsoft.com/office/drawing/2014/main" id="{CBF0D2AA-1D0B-BB4E-9C4C-530FB1CB0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49" y="267439"/>
            <a:ext cx="833160" cy="812090"/>
          </a:xfrm>
          <a:prstGeom prst="rect">
            <a:avLst/>
          </a:prstGeom>
        </p:spPr>
      </p:pic>
      <p:sp>
        <p:nvSpPr>
          <p:cNvPr id="8" name="ZoneTexte 7">
            <a:extLst>
              <a:ext uri="{FF2B5EF4-FFF2-40B4-BE49-F238E27FC236}">
                <a16:creationId xmlns:a16="http://schemas.microsoft.com/office/drawing/2014/main" id="{3BF81414-9B58-EE49-89BE-5430E5812CDE}"/>
              </a:ext>
            </a:extLst>
          </p:cNvPr>
          <p:cNvSpPr txBox="1"/>
          <p:nvPr/>
        </p:nvSpPr>
        <p:spPr>
          <a:xfrm>
            <a:off x="581965" y="6457954"/>
            <a:ext cx="7980070" cy="230832"/>
          </a:xfrm>
          <a:prstGeom prst="rect">
            <a:avLst/>
          </a:prstGeom>
          <a:noFill/>
        </p:spPr>
        <p:txBody>
          <a:bodyPr wrap="none" rtlCol="0">
            <a:spAutoFit/>
          </a:bodyPr>
          <a:lstStyle/>
          <a:p>
            <a:r>
              <a:rPr lang="en-GB" sz="900" dirty="0" err="1">
                <a:solidFill>
                  <a:schemeClr val="bg1"/>
                </a:solidFill>
                <a:latin typeface="Arial" panose="020B0604020202020204" pitchFamily="34" charset="0"/>
                <a:cs typeface="Arial" panose="020B0604020202020204" pitchFamily="34" charset="0"/>
              </a:rPr>
              <a:t>AGROSMARTglobal</a:t>
            </a:r>
            <a:r>
              <a:rPr lang="en-GB" sz="900" dirty="0">
                <a:solidFill>
                  <a:schemeClr val="bg1"/>
                </a:solidFill>
                <a:latin typeface="Arial" panose="020B0604020202020204" pitchFamily="34" charset="0"/>
                <a:cs typeface="Arial" panose="020B0604020202020204" pitchFamily="34" charset="0"/>
              </a:rPr>
              <a:t> | Space for the competitiveness, promotion and intelligent international expansion of agri-food cooperatives in the </a:t>
            </a:r>
            <a:r>
              <a:rPr lang="en-GB" sz="900" dirty="0" err="1">
                <a:solidFill>
                  <a:schemeClr val="bg1"/>
                </a:solidFill>
                <a:latin typeface="Arial" panose="020B0604020202020204" pitchFamily="34" charset="0"/>
                <a:cs typeface="Arial" panose="020B0604020202020204" pitchFamily="34" charset="0"/>
              </a:rPr>
              <a:t>Sudoe</a:t>
            </a:r>
            <a:r>
              <a:rPr lang="en-GB" sz="900" dirty="0">
                <a:solidFill>
                  <a:schemeClr val="bg1"/>
                </a:solidFill>
                <a:latin typeface="Arial" panose="020B0604020202020204" pitchFamily="34" charset="0"/>
                <a:cs typeface="Arial" panose="020B0604020202020204" pitchFamily="34" charset="0"/>
              </a:rPr>
              <a:t> rural areas</a:t>
            </a:r>
          </a:p>
        </p:txBody>
      </p:sp>
      <p:pic>
        <p:nvPicPr>
          <p:cNvPr id="9" name="Image 8" descr="Une image contenant personne, plancher, intérieur, posant&#10;&#10;Description générée automatiquement">
            <a:extLst>
              <a:ext uri="{FF2B5EF4-FFF2-40B4-BE49-F238E27FC236}">
                <a16:creationId xmlns:a16="http://schemas.microsoft.com/office/drawing/2014/main" id="{879AEEB0-B438-C046-B355-6C461A664D9D}"/>
              </a:ext>
            </a:extLst>
          </p:cNvPr>
          <p:cNvPicPr>
            <a:picLocks noChangeAspect="1"/>
          </p:cNvPicPr>
          <p:nvPr/>
        </p:nvPicPr>
        <p:blipFill>
          <a:blip r:embed="rId4"/>
          <a:stretch>
            <a:fillRect/>
          </a:stretch>
        </p:blipFill>
        <p:spPr>
          <a:xfrm>
            <a:off x="1370198" y="1823436"/>
            <a:ext cx="6403604" cy="3985966"/>
          </a:xfrm>
          <a:prstGeom prst="rect">
            <a:avLst/>
          </a:prstGeom>
        </p:spPr>
      </p:pic>
      <p:pic>
        <p:nvPicPr>
          <p:cNvPr id="11" name="Image 10" descr="Une image contenant personne, intérieur, plafond, gens&#10;&#10;Description générée automatiquement">
            <a:extLst>
              <a:ext uri="{FF2B5EF4-FFF2-40B4-BE49-F238E27FC236}">
                <a16:creationId xmlns:a16="http://schemas.microsoft.com/office/drawing/2014/main" id="{F8C51792-54E1-4B49-8E83-49D9489A0B93}"/>
              </a:ext>
            </a:extLst>
          </p:cNvPr>
          <p:cNvPicPr>
            <a:picLocks noChangeAspect="1"/>
          </p:cNvPicPr>
          <p:nvPr/>
        </p:nvPicPr>
        <p:blipFill>
          <a:blip r:embed="rId5"/>
          <a:stretch>
            <a:fillRect/>
          </a:stretch>
        </p:blipFill>
        <p:spPr>
          <a:xfrm>
            <a:off x="1372098" y="1666803"/>
            <a:ext cx="6405405" cy="4268725"/>
          </a:xfrm>
          <a:prstGeom prst="rect">
            <a:avLst/>
          </a:prstGeom>
        </p:spPr>
      </p:pic>
      <p:pic>
        <p:nvPicPr>
          <p:cNvPr id="13" name="Image 12" descr="Une image contenant personne, intérieur, homme, debout&#10;&#10;Description générée automatiquement">
            <a:extLst>
              <a:ext uri="{FF2B5EF4-FFF2-40B4-BE49-F238E27FC236}">
                <a16:creationId xmlns:a16="http://schemas.microsoft.com/office/drawing/2014/main" id="{A17F1755-9D8D-6246-867E-402EAFA5B776}"/>
              </a:ext>
            </a:extLst>
          </p:cNvPr>
          <p:cNvPicPr>
            <a:picLocks noChangeAspect="1"/>
          </p:cNvPicPr>
          <p:nvPr/>
        </p:nvPicPr>
        <p:blipFill>
          <a:blip r:embed="rId6"/>
          <a:stretch>
            <a:fillRect/>
          </a:stretch>
        </p:blipFill>
        <p:spPr>
          <a:xfrm>
            <a:off x="1047450" y="1665784"/>
            <a:ext cx="7049101" cy="4298744"/>
          </a:xfrm>
          <a:prstGeom prst="rect">
            <a:avLst/>
          </a:prstGeom>
        </p:spPr>
      </p:pic>
      <p:pic>
        <p:nvPicPr>
          <p:cNvPr id="15" name="Image 14" descr="Une image contenant texte, personne, intérieur, groupe&#10;&#10;Description générée automatiquement">
            <a:extLst>
              <a:ext uri="{FF2B5EF4-FFF2-40B4-BE49-F238E27FC236}">
                <a16:creationId xmlns:a16="http://schemas.microsoft.com/office/drawing/2014/main" id="{4E7CB028-CAC8-D941-87C7-017BB2220606}"/>
              </a:ext>
            </a:extLst>
          </p:cNvPr>
          <p:cNvPicPr>
            <a:picLocks noChangeAspect="1"/>
          </p:cNvPicPr>
          <p:nvPr/>
        </p:nvPicPr>
        <p:blipFill>
          <a:blip r:embed="rId7"/>
          <a:stretch>
            <a:fillRect/>
          </a:stretch>
        </p:blipFill>
        <p:spPr>
          <a:xfrm>
            <a:off x="1047449" y="1487677"/>
            <a:ext cx="7049102" cy="4708288"/>
          </a:xfrm>
          <a:prstGeom prst="rect">
            <a:avLst/>
          </a:prstGeom>
        </p:spPr>
      </p:pic>
      <p:sp>
        <p:nvSpPr>
          <p:cNvPr id="19" name="Rectangle 18">
            <a:extLst>
              <a:ext uri="{FF2B5EF4-FFF2-40B4-BE49-F238E27FC236}">
                <a16:creationId xmlns:a16="http://schemas.microsoft.com/office/drawing/2014/main" id="{9536BAA7-6DC8-F74D-B5C5-77E6F32ED963}"/>
              </a:ext>
            </a:extLst>
          </p:cNvPr>
          <p:cNvSpPr/>
          <p:nvPr/>
        </p:nvSpPr>
        <p:spPr>
          <a:xfrm>
            <a:off x="1165885" y="971240"/>
            <a:ext cx="5850600" cy="276999"/>
          </a:xfrm>
          <a:prstGeom prst="rect">
            <a:avLst/>
          </a:prstGeom>
        </p:spPr>
        <p:txBody>
          <a:bodyPr wrap="square">
            <a:spAutoFit/>
          </a:bodyPr>
          <a:lstStyle/>
          <a:p>
            <a:r>
              <a:rPr lang="en-GB" sz="1200" b="1" dirty="0">
                <a:solidFill>
                  <a:srgbClr val="7A8001"/>
                </a:solidFill>
                <a:latin typeface="Arial" panose="020B0604020202020204" pitchFamily="34" charset="0"/>
                <a:cs typeface="Arial" panose="020B0604020202020204" pitchFamily="34" charset="0"/>
              </a:rPr>
              <a:t>Main guest: </a:t>
            </a:r>
            <a:r>
              <a:rPr lang="en-GB" sz="1200" b="1" dirty="0">
                <a:latin typeface="Arial" panose="020B0604020202020204" pitchFamily="34" charset="0"/>
                <a:cs typeface="Arial" panose="020B0604020202020204" pitchFamily="34" charset="0"/>
              </a:rPr>
              <a:t>M. Hogan</a:t>
            </a:r>
            <a:r>
              <a:rPr lang="en-GB" sz="1200" dirty="0">
                <a:latin typeface="Arial" panose="020B0604020202020204" pitchFamily="34" charset="0"/>
                <a:cs typeface="Arial" panose="020B0604020202020204" pitchFamily="34" charset="0"/>
              </a:rPr>
              <a:t>, European Commissioner for Agriculture</a:t>
            </a:r>
          </a:p>
        </p:txBody>
      </p:sp>
    </p:spTree>
    <p:extLst>
      <p:ext uri="{BB962C8B-B14F-4D97-AF65-F5344CB8AC3E}">
        <p14:creationId xmlns:p14="http://schemas.microsoft.com/office/powerpoint/2010/main" val="2995073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ésentationArepo">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PrésentationArepo</Template>
  <TotalTime>12114</TotalTime>
  <Words>808</Words>
  <Application>Microsoft Macintosh PowerPoint</Application>
  <PresentationFormat>Affichage à l'écran (4:3)</PresentationFormat>
  <Paragraphs>73</Paragraphs>
  <Slides>11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vt:i4>
      </vt:variant>
    </vt:vector>
  </HeadingPairs>
  <TitlesOfParts>
    <vt:vector size="17" baseType="lpstr">
      <vt:lpstr>Apple Symbols</vt:lpstr>
      <vt:lpstr>Arial</vt:lpstr>
      <vt:lpstr>Calibri</vt:lpstr>
      <vt:lpstr>Source Sans Pro</vt:lpstr>
      <vt:lpstr>Trebuchet MS</vt:lpstr>
      <vt:lpstr>PrésentationArepo</vt:lpstr>
      <vt:lpstr>Présentation PowerPoint</vt:lpstr>
      <vt:lpstr>Présentation PowerPoint</vt:lpstr>
      <vt:lpstr>Présentation PowerPoint</vt:lpstr>
      <vt:lpstr>What is AGROSMARTglobal?</vt:lpstr>
      <vt:lpstr>AREPO’s contribution</vt:lpstr>
      <vt:lpstr>EU dissemination event</vt:lpstr>
      <vt:lpstr>2009 - 1st EU event for the promotion of quality and origin products </vt:lpstr>
      <vt:lpstr>2011 | 2nd AREPO EU event</vt:lpstr>
      <vt:lpstr>2015 | 3rd AREPO EU event</vt:lpstr>
      <vt:lpstr>2018 | 4th AREPO EU event</vt:lpstr>
      <vt:lpstr>Présentation PowerPoint</vt:lpstr>
    </vt:vector>
  </TitlesOfParts>
  <Company>AREPO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AREPO</dc:creator>
  <cp:lastModifiedBy>Anne Clermontelle</cp:lastModifiedBy>
  <cp:revision>913</cp:revision>
  <cp:lastPrinted>2019-02-21T08:44:47Z</cp:lastPrinted>
  <dcterms:created xsi:type="dcterms:W3CDTF">2012-02-08T14:50:24Z</dcterms:created>
  <dcterms:modified xsi:type="dcterms:W3CDTF">2022-04-30T22:26:36Z</dcterms:modified>
</cp:coreProperties>
</file>